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4" r:id="rId8"/>
    <p:sldMasterId id="2147483666" r:id="rId9"/>
    <p:sldMasterId id="2147483668" r:id="rId10"/>
    <p:sldMasterId id="2147483670" r:id="rId11"/>
    <p:sldMasterId id="2147483672" r:id="rId12"/>
    <p:sldMasterId id="2147483674" r:id="rId13"/>
  </p:sldMasterIdLst>
  <p:notesMasterIdLst>
    <p:notesMasterId r:id="rId62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3" r:id="rId20"/>
    <p:sldId id="304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294" r:id="rId52"/>
    <p:sldId id="295" r:id="rId53"/>
    <p:sldId id="296" r:id="rId54"/>
    <p:sldId id="297" r:id="rId55"/>
    <p:sldId id="298" r:id="rId56"/>
    <p:sldId id="299" r:id="rId57"/>
    <p:sldId id="300" r:id="rId58"/>
    <p:sldId id="301" r:id="rId59"/>
    <p:sldId id="302" r:id="rId60"/>
    <p:sldId id="303" r:id="rId61"/>
  </p:sldIdLst>
  <p:sldSz cx="12192000" cy="6858000"/>
  <p:notesSz cx="6858000" cy="185737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slide" Target="slides/slide26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50" Type="http://schemas.openxmlformats.org/officeDocument/2006/relationships/slide" Target="slides/slide37.xml"/><Relationship Id="rId55" Type="http://schemas.openxmlformats.org/officeDocument/2006/relationships/slide" Target="slides/slide42.xml"/><Relationship Id="rId63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slide" Target="slides/slide16.xml"/><Relationship Id="rId41" Type="http://schemas.openxmlformats.org/officeDocument/2006/relationships/slide" Target="slides/slide28.xml"/><Relationship Id="rId54" Type="http://schemas.openxmlformats.org/officeDocument/2006/relationships/slide" Target="slides/slide41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53" Type="http://schemas.openxmlformats.org/officeDocument/2006/relationships/slide" Target="slides/slide40.xml"/><Relationship Id="rId58" Type="http://schemas.openxmlformats.org/officeDocument/2006/relationships/slide" Target="slides/slide45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slide" Target="slides/slide36.xml"/><Relationship Id="rId57" Type="http://schemas.openxmlformats.org/officeDocument/2006/relationships/slide" Target="slides/slide44.xml"/><Relationship Id="rId61" Type="http://schemas.openxmlformats.org/officeDocument/2006/relationships/slide" Target="slides/slide48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slide" Target="slides/slide39.xml"/><Relationship Id="rId60" Type="http://schemas.openxmlformats.org/officeDocument/2006/relationships/slide" Target="slides/slide47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56" Type="http://schemas.openxmlformats.org/officeDocument/2006/relationships/slide" Target="slides/slide43.xml"/><Relationship Id="rId64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59" Type="http://schemas.openxmlformats.org/officeDocument/2006/relationships/slide" Target="slides/slide4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Accuracy of the models in comparison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Tabelle1!$A$2:$A$5</c:f>
              <c:strCache>
                <c:ptCount val="4"/>
                <c:pt idx="0">
                  <c:v>Logistic Regression</c:v>
                </c:pt>
                <c:pt idx="1">
                  <c:v>SVM</c:v>
                </c:pt>
                <c:pt idx="2">
                  <c:v>Decision Tree Classifier</c:v>
                </c:pt>
                <c:pt idx="3">
                  <c:v>K nearest neighbor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0.85</c:v>
                </c:pt>
                <c:pt idx="1">
                  <c:v>0.85</c:v>
                </c:pt>
                <c:pt idx="2">
                  <c:v>0.86</c:v>
                </c:pt>
                <c:pt idx="3">
                  <c:v>0.85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13-4FCB-BAA5-AB997A37EC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17613416"/>
        <c:axId val="717614856"/>
      </c:barChart>
      <c:catAx>
        <c:axId val="717613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17614856"/>
        <c:crosses val="autoZero"/>
        <c:auto val="1"/>
        <c:lblAlgn val="ctr"/>
        <c:lblOffset val="100"/>
        <c:noMultiLvlLbl val="0"/>
      </c:catAx>
      <c:valAx>
        <c:axId val="717614856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17613416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44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Click to edit the notes' format</a:t>
            </a:r>
          </a:p>
        </p:txBody>
      </p:sp>
      <p:sp>
        <p:nvSpPr>
          <p:cNvPr id="6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&lt;header&gt;</a:t>
            </a:r>
          </a:p>
        </p:txBody>
      </p:sp>
      <p:sp>
        <p:nvSpPr>
          <p:cNvPr id="61" name="PlaceHolder 4"/>
          <p:cNvSpPr>
            <a:spLocks noGrp="1"/>
          </p:cNvSpPr>
          <p:nvPr>
            <p:ph type="dt" idx="3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62" name="PlaceHolder 5"/>
          <p:cNvSpPr>
            <a:spLocks noGrp="1"/>
          </p:cNvSpPr>
          <p:nvPr>
            <p:ph type="ftr" idx="3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63" name="PlaceHolder 6"/>
          <p:cNvSpPr>
            <a:spLocks noGrp="1"/>
          </p:cNvSpPr>
          <p:nvPr>
            <p:ph type="sldNum" idx="3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63BFE56D-C2AE-4E82-A745-137A3385003D}" type="slidenum"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‹Nr.›</a:t>
            </a:fld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sldNum" idx="44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13507B28-A81E-47B1-A63B-909A5D97CB04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2</a:t>
            </a:fld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sldNum" idx="45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B5E6B05D-0812-4F87-A565-645D4202AF70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6</a:t>
            </a:fld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sldNum" idx="46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478265E8-9AEE-48C6-AC3A-5912D8483222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17</a:t>
            </a:fld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39"/>
          </p:nvPr>
        </p:nvSpPr>
        <p:spPr/>
        <p:txBody>
          <a:bodyPr/>
          <a:lstStyle/>
          <a:p>
            <a:pPr indent="0" algn="r">
              <a:buNone/>
            </a:pPr>
            <a:fld id="{63BFE56D-C2AE-4E82-A745-137A3385003D}" type="slidenum">
              <a:rPr lang="en-GB" sz="1400" b="0" strike="noStrike" spc="-1" smtClean="0">
                <a:solidFill>
                  <a:srgbClr val="000000"/>
                </a:solidFill>
                <a:latin typeface="Times New Roman"/>
              </a:rPr>
              <a:t>44</a:t>
            </a:fld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0477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sldNum" idx="47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EEF205EC-E7E4-4E3E-A57B-32333AD44CC9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47</a:t>
            </a:fld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78FF6FA6-20D6-44DD-BE37-4316F07831DC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B680238F-39DB-43BC-8C30-DB6B7C9F0C9E}" type="slidenum">
              <a:t>‹Nr.›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8187E3AA-93D1-48FF-8F94-3D9594E19F0F}" type="slidenum">
              <a:t>‹Nr.›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E6E8A47B-1216-448F-A1E5-5930ED4DEC9C}" type="slidenum">
              <a:t>‹Nr.›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5"/>
          </p:nvPr>
        </p:nvSpPr>
        <p:spPr/>
        <p:txBody>
          <a:bodyPr/>
          <a:lstStyle/>
          <a:p>
            <a:fld id="{EA269C6B-8772-41D4-90B9-6A8EFADDAA3A}" type="slidenum">
              <a:t>‹Nr.›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CAEAA78-7B19-4DB8-BDF1-916B0ACCD66E}" type="slidenum">
              <a:t>‹Nr.›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447EEC2-8BA7-47DA-8271-664FFF2FF8F0}" type="slidenum">
              <a:t>‹Nr.›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93418602-106D-465E-9A25-85D96D9D6B55}" type="slidenum">
              <a:t>‹Nr.›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89677D9A-B221-411B-85E7-7D93BF168D07}" type="slidenum">
              <a:t>‹Nr.›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911E2296-8F11-4396-8EA0-A19BDF0452D3}" type="slidenum">
              <a:t>‹Nr.›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DFABE0FE-A256-4841-BB20-AFD81024A0A4}" type="slidenum">
              <a:t>‹Nr.›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sldNum" idx="1"/>
          </p:nvPr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600" b="0" strike="noStrike" spc="-1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7B12899D-18A8-41FB-993F-0AB0B673697C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‹Nr.›</a:t>
            </a:fld>
            <a:endParaRPr lang="en-GB" sz="16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5" name="PlaceHolder 2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46" name="PlaceHolder 3"/>
          <p:cNvSpPr>
            <a:spLocks noGrp="1"/>
          </p:cNvSpPr>
          <p:nvPr>
            <p:ph type="sldNum" idx="26"/>
          </p:nvPr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600" b="0" strike="noStrike" spc="-1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BA18834C-BCDF-49A0-880D-1B2CDB7E5F9A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‹Nr.›</a:t>
            </a:fld>
            <a:endParaRPr lang="en-GB" sz="16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50" name="PlaceHolder 2"/>
          <p:cNvSpPr>
            <a:spLocks noGrp="1"/>
          </p:cNvSpPr>
          <p:nvPr>
            <p:ph type="sldNum" idx="29"/>
          </p:nvPr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600" b="0" strike="noStrike" spc="-1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1CE2F5B-66D9-4021-A400-DAAB7E8C1CC7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‹Nr.›</a:t>
            </a:fld>
            <a:endParaRPr lang="en-GB" sz="16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53" name="PlaceHolder 2"/>
          <p:cNvSpPr>
            <a:spLocks noGrp="1"/>
          </p:cNvSpPr>
          <p:nvPr>
            <p:ph type="sldNum" idx="32"/>
          </p:nvPr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600" b="0" strike="noStrike" spc="-1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C43E7266-7D98-42D0-AD51-1B7D6F733C2F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‹Nr.›</a:t>
            </a:fld>
            <a:endParaRPr lang="en-GB" sz="16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ftr" idx="34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56" name="PlaceHolder 2"/>
          <p:cNvSpPr>
            <a:spLocks noGrp="1"/>
          </p:cNvSpPr>
          <p:nvPr>
            <p:ph type="sldNum" idx="35"/>
          </p:nvPr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600" b="0" strike="noStrike" spc="-1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397CC67C-2BE7-4B8F-BE71-C108C46A2A7F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‹Nr.›</a:t>
            </a:fld>
            <a:endParaRPr lang="en-GB" sz="16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dt" idx="36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4" name="PlaceHolder 2"/>
          <p:cNvSpPr>
            <a:spLocks noGrp="1"/>
          </p:cNvSpPr>
          <p:nvPr>
            <p:ph type="sldNum" idx="3"/>
          </p:nvPr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600" b="0" strike="noStrike" spc="-1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57256B1D-88B8-43C4-81A7-B6577B0902D2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‹Nr.›</a:t>
            </a:fld>
            <a:endParaRPr lang="en-GB" sz="16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7" name="PlaceHolder 2"/>
          <p:cNvSpPr>
            <a:spLocks noGrp="1"/>
          </p:cNvSpPr>
          <p:nvPr>
            <p:ph type="sldNum" idx="6"/>
          </p:nvPr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600" b="0" strike="noStrike" spc="-1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077CBD96-F8FE-4028-96F0-D79E40980BC6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‹Nr.›</a:t>
            </a:fld>
            <a:endParaRPr lang="en-GB" sz="16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ftr" idx="9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3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7" name="PlaceHolder 3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8" name="PlaceHolder 4"/>
          <p:cNvSpPr>
            <a:spLocks noGrp="1"/>
          </p:cNvSpPr>
          <p:nvPr>
            <p:ph type="sldNum" idx="11"/>
          </p:nvPr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600" b="0" strike="noStrike" spc="-1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23F93127-1999-468F-81CD-3DF0F6DBE307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‹Nr.›</a:t>
            </a:fld>
            <a:endParaRPr lang="en-GB" sz="16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5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3" name="PlaceHolder 2"/>
          <p:cNvSpPr>
            <a:spLocks noGrp="1"/>
          </p:cNvSpPr>
          <p:nvPr>
            <p:ph type="sldNum" idx="14"/>
          </p:nvPr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600" b="0" strike="noStrike" spc="-1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4676A50-317C-44F5-A23C-A8695863288C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‹Nr.›</a:t>
            </a:fld>
            <a:endParaRPr lang="en-GB" sz="16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2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5" name="PlaceHolder 4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6" name="PlaceHolder 5"/>
          <p:cNvSpPr>
            <a:spLocks noGrp="1"/>
          </p:cNvSpPr>
          <p:nvPr>
            <p:ph type="sldNum" idx="20"/>
          </p:nvPr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600" b="0" strike="noStrike" spc="-1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79165D16-D1E2-4BC6-9426-542D52A3BD05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‹Nr.›</a:t>
            </a:fld>
            <a:endParaRPr lang="en-GB" sz="16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sldNum" idx="23"/>
          </p:nvPr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600" b="0" strike="noStrike" spc="-1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578F3943-C149-4245-AD16-4B6B98D3F895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‹Nr.›</a:t>
            </a:fld>
            <a:endParaRPr lang="en-GB" sz="16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phia-attempto/coursera_ibm_data_science_capstone/blob/main/spacex_assignment/1_spacex_data-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phia-attempto/coursera_ibm_data_science_capstone/blob/main/spacex_assignment/2_spacex_eda-data-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phia-attempto/coursera_ibm_data_science_capstone/blob/main/spacex_assignment/3_spacex_eda-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phia-attempto/coursera_ibm_data_science_capstone/blob/main/spacex_assignment/4_spacex_folium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phia-attempto/coursera_ibm_data_science_capstone/blob/main/spacex_assignment/5_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phia-attempto/coursera_ibm_data_science_capstone/blob/main/spacex_assignment/6_spacex_ML_predic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phia-attempto/coursera_ibm_data_science_capstone/blob/main/spacex_assignment/0_1_spacex_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pi.spacexdata.com/v4/launchpads/" TargetMode="External"/><Relationship Id="rId4" Type="http://schemas.openxmlformats.org/officeDocument/2006/relationships/hyperlink" Target="https://api.spacexdata.com/v4/rocket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phia-attempto/coursera_ibm_data_science_capstone/blob/main/spacex_assignment/0_2_spacex_data-collection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5"/>
          <p:cNvSpPr/>
          <p:nvPr/>
        </p:nvSpPr>
        <p:spPr>
          <a:xfrm>
            <a:off x="888480" y="4568760"/>
            <a:ext cx="251280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strike="noStrike" spc="-1" dirty="0">
                <a:solidFill>
                  <a:schemeClr val="lt2"/>
                </a:solidFill>
                <a:latin typeface="Abadi"/>
                <a:ea typeface="SF Pro"/>
              </a:rPr>
              <a:t>S. K.</a:t>
            </a:r>
            <a:endParaRPr lang="en-GB" sz="1800" b="0" strike="noStrike" spc="-1" dirty="0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1800" b="0" strike="noStrike" spc="-1" dirty="0">
                <a:solidFill>
                  <a:schemeClr val="lt2"/>
                </a:solidFill>
                <a:latin typeface="Abadi"/>
                <a:ea typeface="SF Pro"/>
              </a:rPr>
              <a:t>3 August 2024</a:t>
            </a:r>
            <a:endParaRPr lang="en-GB" sz="1800" b="0" strike="noStrike" spc="-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5" name="Picture 2" descr="IBM Skills Network Logo - Horizontal-noai copy.png"/>
          <p:cNvPicPr/>
          <p:nvPr/>
        </p:nvPicPr>
        <p:blipFill>
          <a:blip r:embed="rId3"/>
          <a:stretch/>
        </p:blipFill>
        <p:spPr>
          <a:xfrm>
            <a:off x="889920" y="676800"/>
            <a:ext cx="2102400" cy="627480"/>
          </a:xfrm>
          <a:prstGeom prst="rect">
            <a:avLst/>
          </a:prstGeom>
          <a:ln w="0">
            <a:noFill/>
          </a:ln>
        </p:spPr>
      </p:pic>
      <p:sp>
        <p:nvSpPr>
          <p:cNvPr id="66" name="Rechteck 65"/>
          <p:cNvSpPr/>
          <p:nvPr/>
        </p:nvSpPr>
        <p:spPr>
          <a:xfrm>
            <a:off x="900000" y="6120000"/>
            <a:ext cx="3238920" cy="538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FFFFFF"/>
                </a:solidFill>
                <a:latin typeface="Arial"/>
              </a:rPr>
              <a:t>Space Y Corporation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6224760" cy="4349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200" b="0" strike="noStrike" spc="-1" dirty="0">
                <a:solidFill>
                  <a:srgbClr val="000000"/>
                </a:solidFill>
                <a:latin typeface="Arial"/>
              </a:rPr>
              <a:t>First insight: the success rate of Space X past recoveries of the first stage is round about 66%  </a:t>
            </a:r>
          </a:p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200" b="0" strike="noStrike" spc="-1" dirty="0">
                <a:solidFill>
                  <a:srgbClr val="000000"/>
                </a:solidFill>
                <a:latin typeface="Arial"/>
                <a:hlinkClick r:id="rId3"/>
              </a:rPr>
              <a:t>https://github.com/Sophia-attempto/coursera_ibm_data_science_capstone/blob/main/spacex_assignment/1_spacex_data-wrangling.ipynb</a:t>
            </a: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Title 1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1388" lnSpcReduction="20000"/>
          </a:bodyPr>
          <a:lstStyle/>
          <a:p>
            <a:pPr defTabSz="914400"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Data Wrangling</a:t>
            </a:r>
            <a:endParaRPr lang="en-GB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Flussdiagramm: Prozess 125"/>
          <p:cNvSpPr/>
          <p:nvPr/>
        </p:nvSpPr>
        <p:spPr>
          <a:xfrm>
            <a:off x="7333632" y="1812384"/>
            <a:ext cx="3779280" cy="7189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GB" sz="1500" b="0" strike="noStrike" spc="-1" dirty="0">
                <a:solidFill>
                  <a:srgbClr val="000000"/>
                </a:solidFill>
                <a:latin typeface="Arial"/>
              </a:rPr>
              <a:t>Replace missing values</a:t>
            </a:r>
          </a:p>
        </p:txBody>
      </p:sp>
      <p:sp>
        <p:nvSpPr>
          <p:cNvPr id="127" name="Flussdiagramm: Prozess 126"/>
          <p:cNvSpPr/>
          <p:nvPr/>
        </p:nvSpPr>
        <p:spPr>
          <a:xfrm>
            <a:off x="7333632" y="3072024"/>
            <a:ext cx="3779280" cy="7189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GB" sz="1500" b="0" strike="noStrike" spc="-1">
                <a:solidFill>
                  <a:srgbClr val="000000"/>
                </a:solidFill>
                <a:latin typeface="Arial"/>
              </a:rPr>
              <a:t>Identify missing information</a:t>
            </a:r>
          </a:p>
        </p:txBody>
      </p:sp>
      <p:cxnSp>
        <p:nvCxnSpPr>
          <p:cNvPr id="128" name="Gerade Verbindung mit Pfeil 127"/>
          <p:cNvCxnSpPr>
            <a:stCxn id="126" idx="2"/>
            <a:endCxn id="127" idx="0"/>
          </p:cNvCxnSpPr>
          <p:nvPr/>
        </p:nvCxnSpPr>
        <p:spPr>
          <a:xfrm>
            <a:off x="9223272" y="2531304"/>
            <a:ext cx="360" cy="541080"/>
          </a:xfrm>
          <a:prstGeom prst="straightConnector1">
            <a:avLst/>
          </a:prstGeom>
          <a:ln w="0">
            <a:solidFill>
              <a:srgbClr val="3465A4"/>
            </a:solidFill>
            <a:tailEnd type="triangle" w="med" len="med"/>
          </a:ln>
        </p:spPr>
      </p:cxnSp>
      <p:sp>
        <p:nvSpPr>
          <p:cNvPr id="129" name="Flussdiagramm: Prozess 128"/>
          <p:cNvSpPr/>
          <p:nvPr/>
        </p:nvSpPr>
        <p:spPr>
          <a:xfrm>
            <a:off x="7333632" y="4152024"/>
            <a:ext cx="3779280" cy="7189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GB" sz="1500" b="0" strike="noStrike" spc="-1">
                <a:solidFill>
                  <a:srgbClr val="000000"/>
                </a:solidFill>
                <a:latin typeface="Arial"/>
              </a:rPr>
              <a:t>Add column with classification variables determined from landing outcome</a:t>
            </a:r>
          </a:p>
        </p:txBody>
      </p:sp>
      <p:cxnSp>
        <p:nvCxnSpPr>
          <p:cNvPr id="130" name="Gerade Verbindung mit Pfeil 129"/>
          <p:cNvCxnSpPr>
            <a:stCxn id="127" idx="2"/>
            <a:endCxn id="129" idx="0"/>
          </p:cNvCxnSpPr>
          <p:nvPr/>
        </p:nvCxnSpPr>
        <p:spPr>
          <a:xfrm>
            <a:off x="9223272" y="3790944"/>
            <a:ext cx="360" cy="361440"/>
          </a:xfrm>
          <a:prstGeom prst="straightConnector1">
            <a:avLst/>
          </a:prstGeom>
          <a:ln w="0">
            <a:solidFill>
              <a:srgbClr val="3465A4"/>
            </a:solidFill>
            <a:tailEnd type="triangle" w="med" len="med"/>
          </a:ln>
        </p:spPr>
      </p:cxn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D8F2994A-175B-4871-857E-BB577623C996}" type="slidenum">
              <a:rPr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3760" cy="4349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pos="0" algn="l"/>
              </a:tabLst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EDA Goal: identify features in the data which have an affect on the Landing Outcome success rate</a:t>
            </a: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pos="0" algn="l"/>
              </a:tabLst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Plotted charts:</a:t>
            </a:r>
          </a:p>
          <a:p>
            <a:pPr marL="685800" indent="-457200" defTabSz="9144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  <a:tabLst>
                <a:tab pos="0" algn="l"/>
              </a:tabLst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Five scatter point charts: how do features relate?</a:t>
            </a:r>
            <a:endParaRPr lang="en-GB" sz="2200" spc="-1" dirty="0">
              <a:solidFill>
                <a:srgbClr val="000000"/>
              </a:solidFill>
              <a:latin typeface="Arial"/>
            </a:endParaRPr>
          </a:p>
          <a:p>
            <a:pPr marL="685800" indent="-457200" defTabSz="9144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  <a:tabLst>
                <a:tab pos="0" algn="l"/>
              </a:tabLst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chart: how do features relate?</a:t>
            </a:r>
            <a:endParaRPr lang="en-GB" sz="2200" spc="-1" dirty="0">
              <a:solidFill>
                <a:srgbClr val="000000"/>
              </a:solidFill>
              <a:latin typeface="Arial"/>
            </a:endParaRPr>
          </a:p>
          <a:p>
            <a:pPr marL="685800" indent="-457200" defTabSz="9144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  <a:tabLst>
                <a:tab pos="0" algn="l"/>
              </a:tabLst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chart: how is the yearly trend of Landing Outcome success?</a:t>
            </a: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pos="0" algn="l"/>
              </a:tabLst>
            </a:pPr>
            <a:r>
              <a:rPr lang="en-GB" sz="2200" b="0" strike="noStrike" spc="-1" dirty="0">
                <a:solidFill>
                  <a:srgbClr val="000000"/>
                </a:solidFill>
                <a:latin typeface="Arial"/>
                <a:hlinkClick r:id="rId3"/>
              </a:rPr>
              <a:t>https://github.com/Sophia-attempto/coursera_ibm_data_science_capstone/blob/main/spacex_assignment/2_spacex_eda-data-visualization.ipynb</a:t>
            </a: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pos="0" algn="l"/>
              </a:tabLst>
            </a:pPr>
            <a:endParaRPr lang="en-GB" sz="1800" spc="-1" dirty="0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pos="0" algn="l"/>
              </a:tabLst>
            </a:pP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Title 1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79166" lnSpcReduction="10000"/>
          </a:bodyPr>
          <a:lstStyle/>
          <a:p>
            <a:pPr defTabSz="914400"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Exploratory Data Analysis (EDA) with Data Visualization</a:t>
            </a:r>
            <a:endParaRPr lang="en-GB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BE16B08A-2A2D-4DB8-8194-A1B7A743EB90}" type="slidenum">
              <a:rPr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/>
          </p:nvPr>
        </p:nvSpPr>
        <p:spPr>
          <a:xfrm>
            <a:off x="770040" y="1806480"/>
            <a:ext cx="10029600" cy="4349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pos="0" algn="l"/>
              </a:tabLst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https://github.com/Sophia-attempto/coursera_ibm_data_science_capstone/blob/main/spacex_assignment/3_spacex_eda-sqllite.ipynb</a:t>
            </a: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unique launch site names for an overview</a:t>
            </a: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  <a:ea typeface="Microsoft YaHei"/>
              </a:rPr>
              <a:t>Select launch sites starting with CCA for an overview</a:t>
            </a: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  <a:ea typeface="Microsoft YaHei"/>
              </a:rPr>
              <a:t>Select total payload mass of rockets launched by NASA (CRS)</a:t>
            </a: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  <a:ea typeface="Microsoft YaHei"/>
              </a:rPr>
              <a:t>Select average payload mass of rockets with booster version F9 v1.1</a:t>
            </a: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  <a:ea typeface="Microsoft YaHei"/>
              </a:rPr>
              <a:t>Select date when first Landing Outcome success was achieved</a:t>
            </a: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  <a:ea typeface="Microsoft YaHei"/>
              </a:rPr>
              <a:t>Select booster names with Landing Outcome success on drone ship and Payload Mass greater than 4000 but less than 6000</a:t>
            </a: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endParaRPr lang="en-GB" sz="1800" b="0" strike="noStrike" spc="-1" dirty="0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endParaRPr lang="en-GB" sz="1800" b="0" strike="noStrike" spc="-1" dirty="0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endParaRPr lang="en-GB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Title 5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1388" lnSpcReduction="20000"/>
          </a:bodyPr>
          <a:lstStyle/>
          <a:p>
            <a:pPr defTabSz="914400"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EDA with SQL – Part 1</a:t>
            </a:r>
            <a:endParaRPr lang="en-GB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79514790-9403-4D2E-9FA7-E0072ECF13B0}" type="slidenum">
              <a:rPr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/>
          </p:nvPr>
        </p:nvSpPr>
        <p:spPr>
          <a:xfrm>
            <a:off x="770040" y="1806480"/>
            <a:ext cx="10029600" cy="4349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total number of Mission Outcomes success and failure</a:t>
            </a: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Booster Versions which have carried the max. Payload Mass</a:t>
            </a: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Landing Outcome failure on drone ship in year 2015</a:t>
            </a: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count of Landing Outcomes between 2010-06-04 and 2017-03-20 </a:t>
            </a: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endParaRPr lang="en-GB" sz="1800" b="0" strike="noStrike" spc="-1" dirty="0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endParaRPr lang="en-GB" sz="1800" b="0" strike="noStrike" spc="-1" dirty="0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endParaRPr lang="en-GB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Title 1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1388" lnSpcReduction="20000"/>
          </a:bodyPr>
          <a:lstStyle/>
          <a:p>
            <a:pPr defTabSz="914400"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EDA with SQL – Part 2</a:t>
            </a:r>
            <a:endParaRPr lang="en-GB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88E911BD-8EDB-491B-8577-5DA539B93898}" type="slidenum">
              <a:rPr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/>
          </p:nvPr>
        </p:nvSpPr>
        <p:spPr>
          <a:xfrm>
            <a:off x="838080" y="1874880"/>
            <a:ext cx="10513800" cy="4349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pos="0" algn="l"/>
              </a:tabLst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Goal: Identify factors for an optimal launch site location</a:t>
            </a: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pos="0" algn="l"/>
              </a:tabLst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Added map objects:</a:t>
            </a:r>
            <a:endParaRPr lang="en-GB" sz="2200" spc="-1" dirty="0">
              <a:solidFill>
                <a:srgbClr val="000000"/>
              </a:solidFill>
              <a:latin typeface="Arial"/>
            </a:endParaRPr>
          </a:p>
          <a:p>
            <a:pPr marL="514350" indent="-285750">
              <a:lnSpc>
                <a:spcPct val="100000"/>
              </a:lnSpc>
              <a:spcBef>
                <a:spcPts val="1400"/>
              </a:spcBef>
              <a:tabLst>
                <a:tab pos="0" algn="l"/>
              </a:tabLst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 for space X launch site locations: to get an overview </a:t>
            </a:r>
            <a:endParaRPr lang="en-GB" sz="2200" spc="-1" dirty="0">
              <a:solidFill>
                <a:srgbClr val="000000"/>
              </a:solidFill>
              <a:latin typeface="Abadi" panose="020B0604020104020204" pitchFamily="34" charset="0"/>
            </a:endParaRPr>
          </a:p>
          <a:p>
            <a:pPr marL="514350" indent="-285750">
              <a:lnSpc>
                <a:spcPct val="100000"/>
              </a:lnSpc>
              <a:spcBef>
                <a:spcPts val="1400"/>
              </a:spcBef>
              <a:tabLst>
                <a:tab pos="0" algn="l"/>
              </a:tabLst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Microsoft YaHei"/>
              </a:rPr>
              <a:t>Red and green markers for Launch Outcomes: </a:t>
            </a:r>
            <a:b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Microsoft YaHei"/>
              </a:rPr>
            </a:b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Microsoft YaHei"/>
              </a:rPr>
              <a:t>to see</a:t>
            </a: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success rate per launch site</a:t>
            </a:r>
            <a:endParaRPr lang="en-GB" sz="2200" spc="-1" dirty="0">
              <a:solidFill>
                <a:srgbClr val="000000"/>
              </a:solidFill>
              <a:latin typeface="Abadi" panose="020B0604020104020204" pitchFamily="34" charset="0"/>
            </a:endParaRPr>
          </a:p>
          <a:p>
            <a:pPr marL="514350" indent="-285750">
              <a:lnSpc>
                <a:spcPct val="100000"/>
              </a:lnSpc>
              <a:spcBef>
                <a:spcPts val="1400"/>
              </a:spcBef>
              <a:tabLst>
                <a:tab pos="0" algn="l"/>
              </a:tabLst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Lines: to analyze </a:t>
            </a: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distances to proximities (railway, highway, city, equator line...)</a:t>
            </a: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pos="0" algn="l"/>
              </a:tabLst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https://github.com/Sophia-attempto/coursera_ibm_data_science_capstone/blob/main/spacex_assignment/4_spacex_folium_launch_site_location.ipynb</a:t>
            </a: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endParaRPr lang="en-GB" sz="1800" b="0" strike="noStrike" spc="-1" dirty="0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endParaRPr lang="en-GB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Title 1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1388" lnSpcReduction="20000"/>
          </a:bodyPr>
          <a:lstStyle/>
          <a:p>
            <a:pPr defTabSz="914400"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Build an Interactive Map with Folium</a:t>
            </a:r>
            <a:endParaRPr lang="en-GB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299577EF-C57A-4F10-9EBA-B04976AB430B}" type="slidenum">
              <a:rPr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3760" cy="4349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fontScale="89999" lnSpcReduction="10000"/>
          </a:bodyPr>
          <a:lstStyle/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pos="0" algn="l"/>
              </a:tabLst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Added dashboard elements:</a:t>
            </a:r>
            <a:endParaRPr lang="en-GB" sz="2200" spc="-1" dirty="0">
              <a:solidFill>
                <a:srgbClr val="000000"/>
              </a:solidFill>
              <a:latin typeface="Arial"/>
            </a:endParaRPr>
          </a:p>
          <a:p>
            <a:pPr marL="514350" indent="-285750">
              <a:lnSpc>
                <a:spcPct val="100000"/>
              </a:lnSpc>
              <a:spcBef>
                <a:spcPts val="1400"/>
              </a:spcBef>
              <a:tabLst>
                <a:tab pos="0" algn="l"/>
              </a:tabLst>
            </a:pPr>
            <a:r>
              <a:rPr lang="en-US" sz="23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Dropdown: to select </a:t>
            </a:r>
            <a:r>
              <a:rPr lang="en-US" sz="2300" b="1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</a:t>
            </a:r>
            <a:r>
              <a:rPr lang="en-US" sz="23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or a </a:t>
            </a:r>
            <a:r>
              <a:rPr lang="en-US" sz="2300" b="1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specific</a:t>
            </a:r>
            <a:r>
              <a:rPr lang="en-US" sz="23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Launch Site</a:t>
            </a:r>
            <a:endParaRPr lang="en-GB" sz="2300" spc="-1" dirty="0">
              <a:solidFill>
                <a:srgbClr val="000000"/>
              </a:solidFill>
              <a:latin typeface="Arial"/>
            </a:endParaRPr>
          </a:p>
          <a:p>
            <a:pPr marL="514350" indent="-285750">
              <a:lnSpc>
                <a:spcPct val="100000"/>
              </a:lnSpc>
              <a:spcBef>
                <a:spcPts val="1400"/>
              </a:spcBef>
              <a:tabLst>
                <a:tab pos="0" algn="l"/>
              </a:tabLst>
            </a:pPr>
            <a:r>
              <a:rPr lang="en-US" sz="23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Pie chart: </a:t>
            </a:r>
            <a:endParaRPr lang="en-GB" sz="2300" b="0" strike="noStrike" spc="-1" dirty="0">
              <a:solidFill>
                <a:srgbClr val="000000"/>
              </a:solidFill>
              <a:latin typeface="Arial"/>
            </a:endParaRPr>
          </a:p>
          <a:p>
            <a:pPr marL="889200" lvl="2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23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all: to show the total successful launches count for all sites</a:t>
            </a:r>
            <a:endParaRPr lang="en-GB" sz="2300" b="0" strike="noStrike" spc="-1" dirty="0">
              <a:solidFill>
                <a:srgbClr val="000000"/>
              </a:solidFill>
              <a:latin typeface="Arial"/>
            </a:endParaRPr>
          </a:p>
          <a:p>
            <a:pPr marL="889200" lvl="2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23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specific: to show the Success vs. Failed counts for the site</a:t>
            </a:r>
            <a:endParaRPr lang="en-GB" sz="2300" spc="-1" dirty="0">
              <a:solidFill>
                <a:srgbClr val="000000"/>
              </a:solidFill>
              <a:latin typeface="Arial"/>
            </a:endParaRPr>
          </a:p>
          <a:p>
            <a:pPr marL="432000" lvl="1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23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Slider: to select Payload Mass range for the scatter chart</a:t>
            </a:r>
            <a:endParaRPr lang="en-GB" sz="2300" spc="-1" dirty="0">
              <a:solidFill>
                <a:srgbClr val="000000"/>
              </a:solidFill>
              <a:latin typeface="Arial"/>
            </a:endParaRPr>
          </a:p>
          <a:p>
            <a:pPr marL="432000" lvl="1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23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chart: to show the correlation between Payload Mass and Launch success</a:t>
            </a:r>
            <a:endParaRPr lang="en-GB" sz="2300" b="0" strike="noStrike" spc="-1" dirty="0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pos="0" algn="l"/>
              </a:tabLst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https://github.com/Sophia-attempto/coursera_ibm_data_science_capstone/blob/main/spacex_assignment/5_spacex_dash_app.py</a:t>
            </a: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endParaRPr lang="en-GB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Title 1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1388" lnSpcReduction="20000"/>
          </a:bodyPr>
          <a:lstStyle/>
          <a:p>
            <a:pPr defTabSz="914400"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Build a Dashboard with Plotly Dash</a:t>
            </a:r>
            <a:endParaRPr lang="en-GB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0D599814-9F57-4191-93D4-4E709CA237FC}" type="slidenum">
              <a:rPr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4989960" cy="4349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pos="0" algn="l"/>
              </a:tabLst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Goal: find best performing classification model</a:t>
            </a: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pos="0" algn="l"/>
              </a:tabLst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https://github.com/Sophia-attempto/coursera_ibm_data_science_capstone/blob/main/spacex_assignment/6_spacex_ML_prediction.ipynb</a:t>
            </a:r>
            <a:endParaRPr lang="en-GB" sz="1800" spc="-1" dirty="0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pos="0" algn="l"/>
              </a:tabLst>
            </a:pPr>
            <a:endParaRPr lang="en-US" sz="2200" b="0" strike="noStrike" spc="-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42" name="Title 1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1388" lnSpcReduction="20000"/>
          </a:bodyPr>
          <a:lstStyle/>
          <a:p>
            <a:pPr defTabSz="914400"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Predictive Analysis (Classification)</a:t>
            </a:r>
            <a:endParaRPr lang="en-GB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Flussdiagramm: Prozess 142"/>
          <p:cNvSpPr/>
          <p:nvPr/>
        </p:nvSpPr>
        <p:spPr>
          <a:xfrm>
            <a:off x="7020720" y="1621080"/>
            <a:ext cx="3779280" cy="7189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GB" sz="1500" b="0" strike="noStrike" spc="-1">
                <a:solidFill>
                  <a:srgbClr val="000000"/>
                </a:solidFill>
                <a:latin typeface="Arial"/>
              </a:rPr>
              <a:t>Preprocess the data</a:t>
            </a:r>
          </a:p>
        </p:txBody>
      </p:sp>
      <p:sp>
        <p:nvSpPr>
          <p:cNvPr id="144" name="Flussdiagramm: Prozess 143"/>
          <p:cNvSpPr/>
          <p:nvPr/>
        </p:nvSpPr>
        <p:spPr>
          <a:xfrm>
            <a:off x="7020000" y="2701080"/>
            <a:ext cx="3779280" cy="7189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GB" sz="1500" b="0" strike="noStrike" spc="-1">
                <a:solidFill>
                  <a:srgbClr val="000000"/>
                </a:solidFill>
                <a:latin typeface="Arial"/>
              </a:rPr>
              <a:t>Split data into training and test data</a:t>
            </a:r>
          </a:p>
        </p:txBody>
      </p:sp>
      <p:sp>
        <p:nvSpPr>
          <p:cNvPr id="145" name="Flussdiagramm: Prozess 144"/>
          <p:cNvSpPr/>
          <p:nvPr/>
        </p:nvSpPr>
        <p:spPr>
          <a:xfrm>
            <a:off x="6300000" y="3780000"/>
            <a:ext cx="5220000" cy="7189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GB" sz="1500" b="0" strike="noStrike" spc="-1">
                <a:solidFill>
                  <a:srgbClr val="000000"/>
                </a:solidFill>
                <a:latin typeface="Arial"/>
              </a:rPr>
              <a:t>Find best hyperparamters via GridSearch for SVM, Classification Trees, K nearest neighbors and Logistic Regression</a:t>
            </a:r>
          </a:p>
        </p:txBody>
      </p:sp>
      <p:sp>
        <p:nvSpPr>
          <p:cNvPr id="146" name="Flussdiagramm: Prozess 145"/>
          <p:cNvSpPr/>
          <p:nvPr/>
        </p:nvSpPr>
        <p:spPr>
          <a:xfrm>
            <a:off x="7020000" y="4860000"/>
            <a:ext cx="3779280" cy="7189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GB" sz="1500" b="0" strike="noStrike" spc="-1">
                <a:solidFill>
                  <a:srgbClr val="000000"/>
                </a:solidFill>
                <a:latin typeface="Arial"/>
              </a:rPr>
              <a:t>Compare accuracy on the test data and select the best performing model</a:t>
            </a:r>
          </a:p>
        </p:txBody>
      </p:sp>
      <p:cxnSp>
        <p:nvCxnSpPr>
          <p:cNvPr id="147" name="Gerade Verbindung mit Pfeil 146"/>
          <p:cNvCxnSpPr>
            <a:stCxn id="143" idx="2"/>
            <a:endCxn id="144" idx="0"/>
          </p:cNvCxnSpPr>
          <p:nvPr/>
        </p:nvCxnSpPr>
        <p:spPr>
          <a:xfrm flipH="1">
            <a:off x="8909640" y="2340000"/>
            <a:ext cx="1080" cy="361440"/>
          </a:xfrm>
          <a:prstGeom prst="straightConnector1">
            <a:avLst/>
          </a:prstGeom>
          <a:ln w="0">
            <a:solidFill>
              <a:srgbClr val="3465A4"/>
            </a:solidFill>
            <a:tailEnd type="triangle" w="med" len="med"/>
          </a:ln>
        </p:spPr>
      </p:cxnSp>
      <p:cxnSp>
        <p:nvCxnSpPr>
          <p:cNvPr id="148" name="Gerade Verbindung mit Pfeil 147"/>
          <p:cNvCxnSpPr>
            <a:stCxn id="144" idx="2"/>
            <a:endCxn id="145" idx="0"/>
          </p:cNvCxnSpPr>
          <p:nvPr/>
        </p:nvCxnSpPr>
        <p:spPr>
          <a:xfrm>
            <a:off x="8909640" y="3420000"/>
            <a:ext cx="720" cy="360360"/>
          </a:xfrm>
          <a:prstGeom prst="straightConnector1">
            <a:avLst/>
          </a:prstGeom>
          <a:ln w="0">
            <a:solidFill>
              <a:srgbClr val="3465A4"/>
            </a:solidFill>
            <a:tailEnd type="triangle" w="med" len="med"/>
          </a:ln>
        </p:spPr>
      </p:cxnSp>
      <p:cxnSp>
        <p:nvCxnSpPr>
          <p:cNvPr id="149" name="Gerade Verbindung mit Pfeil 148"/>
          <p:cNvCxnSpPr>
            <a:stCxn id="145" idx="2"/>
            <a:endCxn id="146" idx="0"/>
          </p:cNvCxnSpPr>
          <p:nvPr/>
        </p:nvCxnSpPr>
        <p:spPr>
          <a:xfrm flipH="1">
            <a:off x="8909640" y="4498920"/>
            <a:ext cx="720" cy="361440"/>
          </a:xfrm>
          <a:prstGeom prst="straightConnector1">
            <a:avLst/>
          </a:prstGeom>
          <a:ln w="0">
            <a:solidFill>
              <a:srgbClr val="3465A4"/>
            </a:solidFill>
            <a:tailEnd type="triangle" w="med" len="med"/>
          </a:ln>
        </p:spPr>
      </p:cxn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B8E97789-3A6B-40EE-A7D1-6D633F6E5788}" type="slidenum">
              <a:rPr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ontent Placeholder 2"/>
          <p:cNvSpPr/>
          <p:nvPr/>
        </p:nvSpPr>
        <p:spPr>
          <a:xfrm>
            <a:off x="840960" y="1807200"/>
            <a:ext cx="7066800" cy="162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results</a:t>
            </a: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analytics demo in screenshots</a:t>
            </a: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 results</a:t>
            </a: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499"/>
              </a:spcBef>
            </a:pPr>
            <a:endParaRPr lang="en-GB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defTabSz="9144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endParaRPr lang="en-GB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Title 1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1388" lnSpcReduction="20000"/>
          </a:bodyPr>
          <a:lstStyle/>
          <a:p>
            <a:pPr defTabSz="914400"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Results</a:t>
            </a:r>
            <a:endParaRPr lang="en-GB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3870DAF3-52C9-4E0D-A7B7-1D6D1F70E1C5}" type="slidenum">
              <a:rPr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"/>
          <p:cNvSpPr/>
          <p:nvPr/>
        </p:nvSpPr>
        <p:spPr>
          <a:xfrm>
            <a:off x="811440" y="2529720"/>
            <a:ext cx="102996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strike="noStrike" spc="-1">
                <a:solidFill>
                  <a:schemeClr val="lt1"/>
                </a:solidFill>
                <a:latin typeface="Calibri"/>
              </a:rPr>
              <a:t>Section 2</a:t>
            </a:r>
            <a:endParaRPr lang="en-GB" sz="1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/>
          </p:nvPr>
        </p:nvSpPr>
        <p:spPr>
          <a:xfrm>
            <a:off x="865080" y="2057400"/>
            <a:ext cx="4354920" cy="3809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Insights:</a:t>
            </a:r>
            <a:endParaRPr lang="en-US" sz="2200" spc="-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571500" indent="-342900">
              <a:lnSpc>
                <a:spcPct val="100000"/>
              </a:lnSpc>
              <a:spcBef>
                <a:spcPts val="1400"/>
              </a:spcBef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  <a:ea typeface="Microsoft YaHei"/>
              </a:rPr>
              <a:t>the higher the Flight Number the more likely is a successful recovery</a:t>
            </a:r>
            <a:endParaRPr lang="en-GB" sz="2200" spc="-1" dirty="0">
              <a:solidFill>
                <a:srgbClr val="000000"/>
              </a:solidFill>
              <a:latin typeface="Arial"/>
            </a:endParaRPr>
          </a:p>
          <a:p>
            <a:pPr marL="571500" indent="-342900">
              <a:lnSpc>
                <a:spcPct val="100000"/>
              </a:lnSpc>
              <a:spcBef>
                <a:spcPts val="1400"/>
              </a:spcBef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  <a:ea typeface="Microsoft YaHei"/>
              </a:rPr>
              <a:t>CCAFS SLC 40 and KSC LC 39A both have higher flight numbers than VAFB SLC 4E</a:t>
            </a: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Title 1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1388" lnSpcReduction="20000"/>
          </a:bodyPr>
          <a:lstStyle/>
          <a:p>
            <a:pPr defTabSz="914400"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Flight Number vs. Launch Site</a:t>
            </a:r>
            <a:endParaRPr lang="en-GB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5" name="Grafik 154"/>
          <p:cNvPicPr/>
          <p:nvPr/>
        </p:nvPicPr>
        <p:blipFill>
          <a:blip r:embed="rId3"/>
          <a:stretch/>
        </p:blipFill>
        <p:spPr>
          <a:xfrm>
            <a:off x="5400000" y="1440000"/>
            <a:ext cx="5017320" cy="45223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F9B92B3C-FFB7-4876-9FD5-16A2247C9B7B}" type="slidenum">
              <a:rPr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sldNum" idx="40"/>
          </p:nvPr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600" b="0" strike="noStrike" spc="-1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98C1E49-5715-4EEE-95B5-C4874161F672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2</a:t>
            </a:fld>
            <a:endParaRPr lang="en-GB" sz="16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" name="Content Placeholder 2"/>
          <p:cNvSpPr/>
          <p:nvPr/>
        </p:nvSpPr>
        <p:spPr>
          <a:xfrm>
            <a:off x="958680" y="2113200"/>
            <a:ext cx="5165280" cy="3319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Title 1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1388" lnSpcReduction="20000"/>
          </a:bodyPr>
          <a:lstStyle/>
          <a:p>
            <a:pPr defTabSz="914400"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Outline</a:t>
            </a:r>
            <a:endParaRPr lang="en-GB" sz="4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/>
          </p:nvPr>
        </p:nvSpPr>
        <p:spPr>
          <a:xfrm>
            <a:off x="770040" y="2069640"/>
            <a:ext cx="3930480" cy="3809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Insights:</a:t>
            </a:r>
            <a:endParaRPr lang="en-GB" sz="2200" spc="-1" dirty="0">
              <a:solidFill>
                <a:srgbClr val="000000"/>
              </a:solidFill>
              <a:latin typeface="Arial"/>
            </a:endParaRPr>
          </a:p>
          <a:p>
            <a:pPr marL="571500" indent="-342900">
              <a:lnSpc>
                <a:spcPct val="100000"/>
              </a:lnSpc>
              <a:spcBef>
                <a:spcPts val="1400"/>
              </a:spcBef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  <a:ea typeface="Microsoft YaHei"/>
              </a:rPr>
              <a:t>the more massive the Payload the less likely is a successful recovery</a:t>
            </a:r>
            <a:endParaRPr lang="en-GB" sz="2200" spc="-1" dirty="0">
              <a:solidFill>
                <a:srgbClr val="000000"/>
              </a:solidFill>
              <a:latin typeface="Arial"/>
            </a:endParaRPr>
          </a:p>
          <a:p>
            <a:pPr marL="571500" indent="-342900">
              <a:lnSpc>
                <a:spcPct val="100000"/>
              </a:lnSpc>
              <a:spcBef>
                <a:spcPts val="1400"/>
              </a:spcBef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  <a:ea typeface="Microsoft YaHei"/>
              </a:rPr>
              <a:t>VAFB SLC 4E has no rockets launched for </a:t>
            </a:r>
            <a:r>
              <a:rPr lang="en-US" sz="2200" b="0" strike="noStrike" spc="-1" dirty="0" err="1">
                <a:solidFill>
                  <a:schemeClr val="accent3">
                    <a:lumMod val="25000"/>
                  </a:schemeClr>
                </a:solidFill>
                <a:latin typeface="Abadi"/>
                <a:ea typeface="Microsoft YaHei"/>
              </a:rPr>
              <a:t>heavypayload</a:t>
            </a: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  <a:ea typeface="Microsoft YaHei"/>
              </a:rPr>
              <a:t> mass (greater than 10000)</a:t>
            </a: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Title 1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1388" lnSpcReduction="20000"/>
          </a:bodyPr>
          <a:lstStyle/>
          <a:p>
            <a:pPr defTabSz="914400"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Payload vs. Launch Site</a:t>
            </a:r>
            <a:endParaRPr lang="en-GB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8" name="Grafik 157"/>
          <p:cNvPicPr/>
          <p:nvPr/>
        </p:nvPicPr>
        <p:blipFill>
          <a:blip r:embed="rId3"/>
          <a:stretch/>
        </p:blipFill>
        <p:spPr>
          <a:xfrm>
            <a:off x="5265720" y="1511820"/>
            <a:ext cx="5220000" cy="47138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F2ECA2D8-D671-4AE2-9904-604F70DBE497}" type="slidenum">
              <a:rPr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/>
          </p:nvPr>
        </p:nvSpPr>
        <p:spPr>
          <a:xfrm>
            <a:off x="770040" y="2082240"/>
            <a:ext cx="3930480" cy="3809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Insight:</a:t>
            </a: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Types with high success rate: ES-L1, SSO, HEO, GEO</a:t>
            </a: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Title 1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1388" lnSpcReduction="20000"/>
          </a:bodyPr>
          <a:lstStyle/>
          <a:p>
            <a:pPr defTabSz="914400"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Success Rate vs. Orbit Type</a:t>
            </a:r>
            <a:endParaRPr lang="en-GB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1" name="Grafik 160"/>
          <p:cNvPicPr/>
          <p:nvPr/>
        </p:nvPicPr>
        <p:blipFill>
          <a:blip r:embed="rId3"/>
          <a:stretch/>
        </p:blipFill>
        <p:spPr>
          <a:xfrm>
            <a:off x="5040000" y="1423080"/>
            <a:ext cx="5981760" cy="45169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9F322539-1EAF-4816-83B0-6E8B77776694}" type="slidenum"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/>
          </p:nvPr>
        </p:nvSpPr>
        <p:spPr>
          <a:xfrm>
            <a:off x="770040" y="2069640"/>
            <a:ext cx="3930480" cy="3809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Insights:</a:t>
            </a:r>
            <a:endParaRPr lang="en-GB" sz="2200" spc="-1" dirty="0">
              <a:solidFill>
                <a:srgbClr val="000000"/>
              </a:solidFill>
              <a:latin typeface="Arial"/>
            </a:endParaRPr>
          </a:p>
          <a:p>
            <a:pPr marL="571500" indent="-342900">
              <a:lnSpc>
                <a:spcPct val="100000"/>
              </a:lnSpc>
              <a:spcBef>
                <a:spcPts val="1400"/>
              </a:spcBef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LEO: the higher the Flight Number the more likely the success</a:t>
            </a:r>
            <a:endParaRPr lang="en-GB" sz="2200" spc="-1" dirty="0">
              <a:solidFill>
                <a:srgbClr val="000000"/>
              </a:solidFill>
              <a:latin typeface="Arial"/>
            </a:endParaRPr>
          </a:p>
          <a:p>
            <a:pPr marL="571500" indent="-342900">
              <a:lnSpc>
                <a:spcPct val="100000"/>
              </a:lnSpc>
              <a:spcBef>
                <a:spcPts val="1400"/>
              </a:spcBef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GTO: no relationship</a:t>
            </a: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Title 1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1388" lnSpcReduction="20000"/>
          </a:bodyPr>
          <a:lstStyle/>
          <a:p>
            <a:pPr defTabSz="914400"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Flight Number vs. Orbit Type</a:t>
            </a:r>
            <a:endParaRPr lang="en-GB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4" name="Grafik 163"/>
          <p:cNvPicPr/>
          <p:nvPr/>
        </p:nvPicPr>
        <p:blipFill>
          <a:blip r:embed="rId3"/>
          <a:stretch/>
        </p:blipFill>
        <p:spPr>
          <a:xfrm>
            <a:off x="5450184" y="1468800"/>
            <a:ext cx="5358960" cy="48506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081DF3D2-DB65-465F-90BF-A4A409725F82}" type="slidenum">
              <a:rPr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/>
          </p:nvPr>
        </p:nvSpPr>
        <p:spPr>
          <a:xfrm>
            <a:off x="770040" y="2057400"/>
            <a:ext cx="3930480" cy="3809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Insights:</a:t>
            </a:r>
            <a:endParaRPr lang="en-GB" sz="2200" spc="-1" dirty="0">
              <a:solidFill>
                <a:srgbClr val="000000"/>
              </a:solidFill>
              <a:latin typeface="Arial"/>
            </a:endParaRPr>
          </a:p>
          <a:p>
            <a:pPr marL="571500" indent="-342900">
              <a:lnSpc>
                <a:spcPct val="100000"/>
              </a:lnSpc>
              <a:spcBef>
                <a:spcPts val="1400"/>
              </a:spcBef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Polar, LEO and ISS: with heavy payloads more successes</a:t>
            </a:r>
            <a:endParaRPr lang="en-GB" sz="2200" spc="-1" dirty="0">
              <a:solidFill>
                <a:srgbClr val="000000"/>
              </a:solidFill>
              <a:latin typeface="Arial"/>
            </a:endParaRPr>
          </a:p>
          <a:p>
            <a:pPr marL="571500" indent="-342900">
              <a:lnSpc>
                <a:spcPct val="100000"/>
              </a:lnSpc>
              <a:spcBef>
                <a:spcPts val="1400"/>
              </a:spcBef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GTO: no relationship</a:t>
            </a: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Title 1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1388" lnSpcReduction="20000"/>
          </a:bodyPr>
          <a:lstStyle/>
          <a:p>
            <a:pPr defTabSz="914400"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Payload vs. Orbit Type</a:t>
            </a:r>
            <a:endParaRPr lang="en-GB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7" name="Grafik 166"/>
          <p:cNvPicPr/>
          <p:nvPr/>
        </p:nvPicPr>
        <p:blipFill>
          <a:blip r:embed="rId3"/>
          <a:stretch/>
        </p:blipFill>
        <p:spPr>
          <a:xfrm>
            <a:off x="5326848" y="1534320"/>
            <a:ext cx="5197680" cy="46184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A69293A3-1D1C-436E-B97D-8DDE48E924E5}" type="slidenum">
              <a:rPr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/>
          </p:nvPr>
        </p:nvSpPr>
        <p:spPr>
          <a:xfrm>
            <a:off x="770040" y="2069640"/>
            <a:ext cx="3930480" cy="3809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indent="0" defTabSz="914400">
              <a:lnSpc>
                <a:spcPct val="100000"/>
              </a:lnSpc>
              <a:spcBef>
                <a:spcPts val="1134"/>
              </a:spcBef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  <a:ea typeface="Microsoft YaHei"/>
              </a:rPr>
              <a:t>Insights: 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134"/>
              </a:spcBef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Since 2013 success rate kept increasing till 2017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Title 1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1388" lnSpcReduction="20000"/>
          </a:bodyPr>
          <a:lstStyle/>
          <a:p>
            <a:pPr defTabSz="914400"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Launch Success Yearly Trend</a:t>
            </a:r>
            <a:endParaRPr lang="en-GB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0" name="Grafik 169"/>
          <p:cNvPicPr/>
          <p:nvPr/>
        </p:nvPicPr>
        <p:blipFill>
          <a:blip r:embed="rId3"/>
          <a:stretch/>
        </p:blipFill>
        <p:spPr>
          <a:xfrm>
            <a:off x="5156280" y="1532714"/>
            <a:ext cx="5643720" cy="44658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5E296665-CF3D-46B6-B93C-FC0A559D49E7}" type="slidenum">
              <a:rPr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3760" cy="4349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Unique Launch Site Names: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Title 1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1388" lnSpcReduction="20000"/>
          </a:bodyPr>
          <a:lstStyle/>
          <a:p>
            <a:pPr defTabSz="914400"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All Launch Site Names</a:t>
            </a:r>
            <a:endParaRPr lang="en-GB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3" name="Grafik 172"/>
          <p:cNvPicPr/>
          <p:nvPr/>
        </p:nvPicPr>
        <p:blipFill>
          <a:blip r:embed="rId3"/>
          <a:stretch/>
        </p:blipFill>
        <p:spPr>
          <a:xfrm>
            <a:off x="1082880" y="2395800"/>
            <a:ext cx="2407680" cy="31842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C159F882-8B91-4F29-8E16-33CA4E0B0E68}" type="slidenum">
              <a:rPr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3760" cy="4349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First 5 records where launch sites begin with `CCA`: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Title 1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1388" lnSpcReduction="20000"/>
          </a:bodyPr>
          <a:lstStyle/>
          <a:p>
            <a:pPr defTabSz="914400"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Launch Site Names Begin with 'CCA'</a:t>
            </a:r>
            <a:endParaRPr lang="en-GB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6" name="Grafik 175"/>
          <p:cNvPicPr/>
          <p:nvPr/>
        </p:nvPicPr>
        <p:blipFill>
          <a:blip r:embed="rId3"/>
          <a:stretch/>
        </p:blipFill>
        <p:spPr>
          <a:xfrm>
            <a:off x="750312" y="2520000"/>
            <a:ext cx="10793520" cy="25200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94AF39D4-CDB6-4DD1-9A8C-2CF8DA8989A0}" type="slidenum">
              <a:rPr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3760" cy="4349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Total payload carried by boosters launched by NASA (CRS):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pos="0" algn="l"/>
              </a:tabLst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Title 1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1388" lnSpcReduction="20000"/>
          </a:bodyPr>
          <a:lstStyle/>
          <a:p>
            <a:pPr defTabSz="914400"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Total Payload Mass</a:t>
            </a:r>
            <a:endParaRPr lang="en-GB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9" name="Grafik 178"/>
          <p:cNvPicPr/>
          <p:nvPr/>
        </p:nvPicPr>
        <p:blipFill>
          <a:blip r:embed="rId3"/>
          <a:stretch/>
        </p:blipFill>
        <p:spPr>
          <a:xfrm>
            <a:off x="1128600" y="2482200"/>
            <a:ext cx="5226840" cy="9378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ACC6551E-B029-4354-941F-6FB8D30B7CDC}" type="slidenum">
              <a:rPr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3760" cy="4349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Average payload mass carried by booster version F9 v1.1: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pos="0" algn="l"/>
              </a:tabLst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Title 1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1388" lnSpcReduction="20000"/>
          </a:bodyPr>
          <a:lstStyle/>
          <a:p>
            <a:pPr defTabSz="914400"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Average Payload Mass by F9 v1.1</a:t>
            </a:r>
            <a:endParaRPr lang="en-GB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2" name="Grafik 181"/>
          <p:cNvPicPr/>
          <p:nvPr/>
        </p:nvPicPr>
        <p:blipFill>
          <a:blip r:embed="rId3"/>
          <a:stretch/>
        </p:blipFill>
        <p:spPr>
          <a:xfrm>
            <a:off x="1110528" y="2442240"/>
            <a:ext cx="4356360" cy="7977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534DAD25-3317-4542-A808-553B589BCC4E}" type="slidenum">
              <a:rPr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3760" cy="4349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Date of the first successful landing outcome on ground pad: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pos="0" algn="l"/>
              </a:tabLst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pos="0" algn="l"/>
              </a:tabLst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Title 1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1388" lnSpcReduction="20000"/>
          </a:bodyPr>
          <a:lstStyle/>
          <a:p>
            <a:pPr defTabSz="914400"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First Successful Ground Landing Date</a:t>
            </a:r>
            <a:endParaRPr lang="en-GB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5" name="Grafik 184"/>
          <p:cNvPicPr/>
          <p:nvPr/>
        </p:nvPicPr>
        <p:blipFill>
          <a:blip r:embed="rId3"/>
          <a:stretch/>
        </p:blipFill>
        <p:spPr>
          <a:xfrm>
            <a:off x="1110312" y="2340000"/>
            <a:ext cx="1490400" cy="10800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2B014BF7-A74E-44E7-935E-7B647080A295}" type="slidenum">
              <a:rPr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sldNum" idx="41"/>
          </p:nvPr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tabLst>
                <a:tab pos="0" algn="l"/>
              </a:tabLst>
              <a:defRPr lang="en-US" sz="1600" b="0" strike="noStrike" spc="-1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  <a:tabLst>
                <a:tab pos="0" algn="l"/>
              </a:tabLst>
            </a:pPr>
            <a:fld id="{4EB8214F-76D7-462D-9705-4962A63CBEF9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3</a:t>
            </a:fld>
            <a:endParaRPr lang="en-GB" sz="16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1" name="Content Placeholder 2"/>
          <p:cNvSpPr/>
          <p:nvPr/>
        </p:nvSpPr>
        <p:spPr>
          <a:xfrm>
            <a:off x="959040" y="1627632"/>
            <a:ext cx="9849168" cy="507796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 fontScale="93333"/>
          </a:bodyPr>
          <a:lstStyle/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Methodologies: Data analysis including… </a:t>
            </a:r>
            <a:br>
              <a:rPr lang="en-US" sz="2400" b="0" strike="noStrike" spc="-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400" b="0" strike="noStrike" spc="-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1. d</a:t>
            </a:r>
            <a:r>
              <a:rPr lang="en-US" sz="2400" spc="-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ata collection </a:t>
            </a:r>
            <a:br>
              <a:rPr lang="en-US" sz="2400" spc="-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400" spc="-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2. d</a:t>
            </a:r>
            <a:r>
              <a:rPr lang="en-US" sz="2400" b="0" strike="noStrike" spc="-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ata </a:t>
            </a:r>
            <a:r>
              <a:rPr lang="en-US" sz="2400" spc="-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</a:t>
            </a:r>
            <a:r>
              <a:rPr lang="en-US" sz="2400" b="0" strike="noStrike" spc="-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rangling </a:t>
            </a:r>
            <a:br>
              <a:rPr lang="en-US" sz="2400" b="0" strike="noStrike" spc="-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400" b="0" strike="noStrike" spc="-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3. exploratory data analysis (</a:t>
            </a:r>
            <a:r>
              <a:rPr lang="en-US" sz="2400" spc="-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EDA) </a:t>
            </a:r>
            <a:br>
              <a:rPr lang="en-US" sz="2400" spc="-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400" spc="-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4. visual analysis </a:t>
            </a:r>
            <a:br>
              <a:rPr lang="en-US" sz="2400" spc="-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400" spc="-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5. predictive analysis</a:t>
            </a:r>
            <a:endParaRPr lang="en-GB" sz="2400" spc="-1" dirty="0">
              <a:solidFill>
                <a:srgbClr val="000000"/>
              </a:solidFill>
              <a:latin typeface="Abadi" panose="020B0604020104020204" pitchFamily="34" charset="0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GB" sz="2400" b="0" strike="noStrike" spc="-1" dirty="0">
                <a:solidFill>
                  <a:srgbClr val="000000"/>
                </a:solidFill>
                <a:latin typeface="Abadi" panose="020B0604020104020204" pitchFamily="34" charset="0"/>
              </a:rPr>
              <a:t>R</a:t>
            </a:r>
            <a:r>
              <a:rPr lang="en-US" sz="2400" b="0" strike="noStrike" spc="-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esults</a:t>
            </a:r>
            <a:r>
              <a:rPr lang="en-US" sz="2400" b="0" strike="noStrike" spc="-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marL="685800" lvl="1" indent="-228600"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saves costs if it can reuse the first stage</a:t>
            </a:r>
            <a:endParaRPr lang="en-GB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Arial"/>
              </a:rPr>
              <a:t>Possible in 66% of the cases (especially Orbit Type, Flight Number, Payload Mass and Launch Site affect the success)</a:t>
            </a:r>
          </a:p>
          <a:p>
            <a:pPr marL="685800" lvl="1" indent="-228600"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Arial"/>
              </a:rPr>
              <a:t>Prediction possible with Decision Tree Classifier</a:t>
            </a:r>
          </a:p>
          <a:p>
            <a:pPr marL="685800" lvl="1" indent="-228600"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endParaRPr lang="en-US" sz="2400" b="0" strike="noStrike" spc="-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72" name="Title 1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1388" lnSpcReduction="20000"/>
          </a:bodyPr>
          <a:lstStyle/>
          <a:p>
            <a:pPr defTabSz="914400"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Executive Summary</a:t>
            </a:r>
            <a:endParaRPr lang="en-GB" sz="4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3760" cy="4349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Names of boosters which have successfully landed on drone ship with Payload Mass greater than 4000 but less than 6000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Title 1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64722" lnSpcReduction="20000"/>
          </a:bodyPr>
          <a:lstStyle/>
          <a:p>
            <a:pPr defTabSz="914400"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Successful Drone Ship Landing with Payload between 4000 and 6000</a:t>
            </a:r>
            <a:endParaRPr lang="en-GB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8" name="Grafik 187"/>
          <p:cNvPicPr/>
          <p:nvPr/>
        </p:nvPicPr>
        <p:blipFill>
          <a:blip r:embed="rId3"/>
          <a:stretch/>
        </p:blipFill>
        <p:spPr>
          <a:xfrm>
            <a:off x="1101960" y="2880000"/>
            <a:ext cx="2500920" cy="22467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381FEA04-A880-4D8F-821D-D905F2C8FBB8}" type="slidenum">
              <a:rPr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3760" cy="4349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3 failure vs. 98 successful mission outcomes: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pos="0" algn="l"/>
              </a:tabLst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Title 1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77500" lnSpcReduction="20000"/>
          </a:bodyPr>
          <a:lstStyle/>
          <a:p>
            <a:pPr defTabSz="914400"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Total Number of Successful and Failure Mission Outcomes</a:t>
            </a:r>
            <a:endParaRPr lang="en-GB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1" name="Grafik 190"/>
          <p:cNvPicPr/>
          <p:nvPr/>
        </p:nvPicPr>
        <p:blipFill>
          <a:blip r:embed="rId3"/>
          <a:stretch/>
        </p:blipFill>
        <p:spPr>
          <a:xfrm>
            <a:off x="1128600" y="2520000"/>
            <a:ext cx="3070440" cy="12600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7AFCE4AC-BA26-4680-AEA0-89DD2FDC8308}" type="slidenum">
              <a:rPr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5529960" cy="4349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Names of the booster which have carried the maximum Payload Mass: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pos="0" algn="l"/>
              </a:tabLst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Title 1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1388" lnSpcReduction="20000"/>
          </a:bodyPr>
          <a:lstStyle/>
          <a:p>
            <a:pPr defTabSz="914400"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Boosters Carried Maximum Payload</a:t>
            </a:r>
            <a:endParaRPr lang="en-GB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4" name="Grafik 193"/>
          <p:cNvPicPr/>
          <p:nvPr/>
        </p:nvPicPr>
        <p:blipFill>
          <a:blip r:embed="rId3"/>
          <a:stretch/>
        </p:blipFill>
        <p:spPr>
          <a:xfrm>
            <a:off x="6775200" y="1463400"/>
            <a:ext cx="1864800" cy="50166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A5FB4753-7437-41D5-90F6-24FF1D856BB1}" type="slidenum"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3760" cy="4349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Failed Landing Outcome in drone ship, booster versions, and launch site names per month in year 2015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pos="0" algn="l"/>
              </a:tabLst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pos="0" algn="l"/>
              </a:tabLst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Title 1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1388" lnSpcReduction="20000"/>
          </a:bodyPr>
          <a:lstStyle/>
          <a:p>
            <a:pPr defTabSz="914400"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2015 Launch Records</a:t>
            </a:r>
            <a:endParaRPr lang="en-GB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7" name="Grafik 196"/>
          <p:cNvPicPr/>
          <p:nvPr/>
        </p:nvPicPr>
        <p:blipFill>
          <a:blip r:embed="rId3"/>
          <a:stretch/>
        </p:blipFill>
        <p:spPr>
          <a:xfrm>
            <a:off x="1119456" y="2808720"/>
            <a:ext cx="6356880" cy="11512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20019EAE-F0E3-4686-A602-4F8CFD04BCF6}" type="slidenum">
              <a:rPr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3760" cy="4349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Count of landing outcomes (such as Failure (drone ship) or Success (ground pad)) between the date 2010-06-04 and 2017-03-20, in descending order: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pos="0" algn="l"/>
              </a:tabLst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Title 1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69722" lnSpcReduction="20000"/>
          </a:bodyPr>
          <a:lstStyle/>
          <a:p>
            <a:pPr defTabSz="914400"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Rank Landing Outcomes Between 2010-06-04 and 2017-03-20</a:t>
            </a:r>
            <a:endParaRPr lang="en-GB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0" name="Grafik 199"/>
          <p:cNvPicPr/>
          <p:nvPr/>
        </p:nvPicPr>
        <p:blipFill>
          <a:blip r:embed="rId3"/>
          <a:stretch/>
        </p:blipFill>
        <p:spPr>
          <a:xfrm>
            <a:off x="1097496" y="3060000"/>
            <a:ext cx="3036240" cy="31662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4C8AF967-DCFC-4782-90C6-10C106B9F4CA}" type="slidenum">
              <a:rPr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Box 6"/>
          <p:cNvSpPr/>
          <p:nvPr/>
        </p:nvSpPr>
        <p:spPr>
          <a:xfrm>
            <a:off x="811440" y="2529720"/>
            <a:ext cx="102996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strike="noStrike" spc="-1">
                <a:solidFill>
                  <a:schemeClr val="lt1"/>
                </a:solidFill>
                <a:latin typeface="Calibri"/>
              </a:rPr>
              <a:t>Section 3</a:t>
            </a:r>
            <a:endParaRPr lang="en-GB" sz="1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3381840" cy="4349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pos="0" algn="l"/>
              </a:tabLst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Insights:</a:t>
            </a:r>
            <a:endParaRPr lang="en-GB" sz="2200" spc="-1" dirty="0">
              <a:solidFill>
                <a:srgbClr val="000000"/>
              </a:solidFill>
              <a:latin typeface="Arial"/>
            </a:endParaRPr>
          </a:p>
          <a:p>
            <a:pPr marL="571500" indent="-342900">
              <a:lnSpc>
                <a:spcPct val="100000"/>
              </a:lnSpc>
              <a:spcBef>
                <a:spcPts val="1400"/>
              </a:spcBef>
              <a:tabLst>
                <a:tab pos="0" algn="l"/>
              </a:tabLst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 are in proximity to the Equator line</a:t>
            </a:r>
            <a:endParaRPr lang="en-GB" sz="2200" spc="-1" dirty="0">
              <a:solidFill>
                <a:srgbClr val="000000"/>
              </a:solidFill>
              <a:latin typeface="Arial"/>
            </a:endParaRPr>
          </a:p>
          <a:p>
            <a:pPr marL="571500" indent="-342900">
              <a:lnSpc>
                <a:spcPct val="100000"/>
              </a:lnSpc>
              <a:spcBef>
                <a:spcPts val="1400"/>
              </a:spcBef>
              <a:tabLst>
                <a:tab pos="0" algn="l"/>
              </a:tabLst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 are in proximity to the coast</a:t>
            </a: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endParaRPr lang="en-GB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Title 1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1388" lnSpcReduction="20000"/>
          </a:bodyPr>
          <a:lstStyle/>
          <a:p>
            <a:pPr defTabSz="914400"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Space X Launch Site locations</a:t>
            </a:r>
            <a:endParaRPr lang="en-GB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4" name="Grafik 203"/>
          <p:cNvPicPr/>
          <p:nvPr/>
        </p:nvPicPr>
        <p:blipFill>
          <a:blip r:embed="rId3"/>
          <a:stretch/>
        </p:blipFill>
        <p:spPr>
          <a:xfrm>
            <a:off x="4680000" y="1800000"/>
            <a:ext cx="6648120" cy="39956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F5D4EA2F-612F-4CBF-A474-73822119680C}" type="slidenum">
              <a:rPr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/>
          </p:nvPr>
        </p:nvSpPr>
        <p:spPr>
          <a:xfrm>
            <a:off x="847080" y="1825560"/>
            <a:ext cx="3292920" cy="4349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pos="0" algn="l"/>
              </a:tabLst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</a:rPr>
              <a:t>Example for Launch Site CCAFS SLC-40:</a:t>
            </a: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pos="0" algn="l"/>
              </a:tabLst>
            </a:pP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pos="0" algn="l"/>
              </a:tabLst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</a:rPr>
              <a:t>Insights:</a:t>
            </a:r>
            <a:endParaRPr lang="en-GB" sz="2200" spc="-1" dirty="0">
              <a:solidFill>
                <a:srgbClr val="000000"/>
              </a:solidFill>
              <a:latin typeface="Arial"/>
            </a:endParaRPr>
          </a:p>
          <a:p>
            <a:pPr marL="571500" indent="-342900">
              <a:lnSpc>
                <a:spcPct val="100000"/>
              </a:lnSpc>
              <a:spcBef>
                <a:spcPts val="1400"/>
              </a:spcBef>
              <a:tabLst>
                <a:tab pos="0" algn="l"/>
              </a:tabLst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</a:rPr>
              <a:t>CCAFS SLC-40 has the most launches</a:t>
            </a:r>
            <a:endParaRPr lang="en-GB" sz="2200" spc="-1" dirty="0">
              <a:solidFill>
                <a:srgbClr val="000000"/>
              </a:solidFill>
              <a:latin typeface="Arial"/>
            </a:endParaRPr>
          </a:p>
          <a:p>
            <a:pPr marL="571500" indent="-342900">
              <a:lnSpc>
                <a:spcPct val="100000"/>
              </a:lnSpc>
              <a:spcBef>
                <a:spcPts val="1400"/>
              </a:spcBef>
              <a:tabLst>
                <a:tab pos="0" algn="l"/>
              </a:tabLst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</a:rPr>
              <a:t>KSC LC-39A has the most successful launches</a:t>
            </a: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pos="0" algn="l"/>
              </a:tabLst>
            </a:pPr>
            <a:endParaRPr lang="en-GB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Title 1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1388" lnSpcReduction="20000"/>
          </a:bodyPr>
          <a:lstStyle/>
          <a:p>
            <a:pPr defTabSz="914400"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Launch Outcomes for Launch Sites</a:t>
            </a:r>
            <a:endParaRPr lang="en-GB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7" name="Grafik 206"/>
          <p:cNvPicPr/>
          <p:nvPr/>
        </p:nvPicPr>
        <p:blipFill>
          <a:blip r:embed="rId3"/>
          <a:stretch/>
        </p:blipFill>
        <p:spPr>
          <a:xfrm>
            <a:off x="4627080" y="1825560"/>
            <a:ext cx="6712920" cy="40798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700EC6DD-F236-4649-A618-C03CC806D7C9}" type="slidenum">
              <a:rPr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/>
          </p:nvPr>
        </p:nvSpPr>
        <p:spPr>
          <a:xfrm>
            <a:off x="770040" y="1690560"/>
            <a:ext cx="4449960" cy="4313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pos="0" algn="l"/>
              </a:tabLst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Insights:</a:t>
            </a:r>
            <a:endParaRPr lang="en-GB" sz="2200" spc="-1" dirty="0">
              <a:solidFill>
                <a:srgbClr val="000000"/>
              </a:solidFill>
              <a:latin typeface="Arial"/>
            </a:endParaRPr>
          </a:p>
          <a:p>
            <a:pPr marL="571500" indent="-342900">
              <a:lnSpc>
                <a:spcPct val="100000"/>
              </a:lnSpc>
              <a:spcBef>
                <a:spcPts val="1400"/>
              </a:spcBef>
              <a:tabLst>
                <a:tab pos="0" algn="l"/>
              </a:tabLst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Near the launch sites are the coast, railways and highways</a:t>
            </a:r>
            <a:endParaRPr lang="en-GB" sz="2200" spc="-1" dirty="0">
              <a:solidFill>
                <a:srgbClr val="000000"/>
              </a:solidFill>
              <a:latin typeface="Arial"/>
            </a:endParaRPr>
          </a:p>
          <a:p>
            <a:pPr marL="571500" indent="-342900">
              <a:lnSpc>
                <a:spcPct val="100000"/>
              </a:lnSpc>
              <a:spcBef>
                <a:spcPts val="1400"/>
              </a:spcBef>
              <a:tabLst>
                <a:tab pos="0" algn="l"/>
              </a:tabLst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Cities are not in proximity</a:t>
            </a: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pos="0" algn="l"/>
              </a:tabLst>
            </a:pP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pos="0" algn="l"/>
              </a:tabLst>
            </a:pP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pos="0" algn="l"/>
              </a:tabLst>
            </a:pP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Title 1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1388" lnSpcReduction="20000"/>
          </a:bodyPr>
          <a:lstStyle/>
          <a:p>
            <a:pPr defTabSz="914400"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Proximities to Launch Sites</a:t>
            </a:r>
            <a:endParaRPr lang="en-GB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0" name="Grafik 209"/>
          <p:cNvPicPr/>
          <p:nvPr/>
        </p:nvPicPr>
        <p:blipFill>
          <a:blip r:embed="rId3"/>
          <a:stretch/>
        </p:blipFill>
        <p:spPr>
          <a:xfrm>
            <a:off x="5580000" y="1318320"/>
            <a:ext cx="5703840" cy="44416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4394CF39-4385-4397-A24F-2D3C2A70881E}" type="slidenum">
              <a:rPr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Box 1"/>
          <p:cNvSpPr/>
          <p:nvPr/>
        </p:nvSpPr>
        <p:spPr>
          <a:xfrm>
            <a:off x="811440" y="2529720"/>
            <a:ext cx="102996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strike="noStrike" spc="-1">
                <a:solidFill>
                  <a:schemeClr val="lt1"/>
                </a:solidFill>
                <a:latin typeface="Calibri"/>
              </a:rPr>
              <a:t>Section 4</a:t>
            </a:r>
            <a:endParaRPr lang="en-GB" sz="1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sldNum" idx="42"/>
          </p:nvPr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tabLst>
                <a:tab pos="0" algn="l"/>
              </a:tabLst>
              <a:defRPr lang="en-US" sz="1600" b="0" strike="noStrike" spc="-1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  <a:tabLst>
                <a:tab pos="0" algn="l"/>
              </a:tabLst>
            </a:pPr>
            <a:fld id="{F92E2AB4-2B00-475F-9D73-8F7D9594A9CD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4</a:t>
            </a:fld>
            <a:endParaRPr lang="en-GB" sz="16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" name="Title 1"/>
          <p:cNvSpPr/>
          <p:nvPr/>
        </p:nvSpPr>
        <p:spPr>
          <a:xfrm>
            <a:off x="828000" y="538560"/>
            <a:ext cx="10528200" cy="54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1388" lnSpcReduction="20000"/>
          </a:bodyPr>
          <a:lstStyle/>
          <a:p>
            <a:pPr defTabSz="914400"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Introduction</a:t>
            </a:r>
            <a:endParaRPr lang="en-GB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Content Placeholder 2"/>
          <p:cNvSpPr/>
          <p:nvPr/>
        </p:nvSpPr>
        <p:spPr>
          <a:xfrm>
            <a:off x="958680" y="2521440"/>
            <a:ext cx="9839880" cy="2877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rial"/>
              </a:rPr>
              <a:t>Space X launches cost less than competitors </a:t>
            </a: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rial"/>
              </a:rPr>
              <a:t>Why? They reuse the first stage of a rocket launch if successfully recovered</a:t>
            </a: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rial"/>
              </a:rPr>
              <a:t>To be competitive the following question need to be answered:</a:t>
            </a: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lvl="1" indent="-216000" defTabSz="914400">
              <a:lnSpc>
                <a:spcPct val="9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rial"/>
              </a:rPr>
              <a:t>What is the price of a given launch from Space X?</a:t>
            </a: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648000" lvl="2" indent="-216000" defTabSz="914400">
              <a:lnSpc>
                <a:spcPct val="9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rial"/>
              </a:rPr>
              <a:t>Underlying question: </a:t>
            </a:r>
            <a:br>
              <a:rPr lang="en-US" sz="2200" dirty="0"/>
            </a:br>
            <a:r>
              <a:rPr lang="en-US" sz="2200" b="1" strike="noStrike" spc="-1" dirty="0">
                <a:solidFill>
                  <a:schemeClr val="accent3">
                    <a:lumMod val="25000"/>
                  </a:schemeClr>
                </a:solidFill>
                <a:latin typeface="Arial"/>
              </a:rPr>
              <a:t>Will Space X reuse the first stage for a given launch?</a:t>
            </a:r>
            <a:endParaRPr lang="en-US" sz="2200" b="1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3729960" cy="4349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pos="0" algn="l"/>
              </a:tabLst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</a:rPr>
              <a:t>Insights:</a:t>
            </a:r>
            <a:endParaRPr lang="en-GB" sz="2200" spc="-1" dirty="0">
              <a:solidFill>
                <a:srgbClr val="000000"/>
              </a:solidFill>
              <a:latin typeface="Arial"/>
            </a:endParaRPr>
          </a:p>
          <a:p>
            <a:pPr marL="571500" indent="-342900">
              <a:lnSpc>
                <a:spcPct val="100000"/>
              </a:lnSpc>
              <a:spcBef>
                <a:spcPts val="1400"/>
              </a:spcBef>
              <a:tabLst>
                <a:tab pos="0" algn="l"/>
              </a:tabLst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</a:rPr>
              <a:t>KSC LC-39A has the highest launch success ratio</a:t>
            </a:r>
            <a:endParaRPr lang="en-GB" sz="2200" spc="-1" dirty="0">
              <a:solidFill>
                <a:srgbClr val="000000"/>
              </a:solidFill>
              <a:latin typeface="Arial"/>
              <a:ea typeface="Calibri"/>
            </a:endParaRPr>
          </a:p>
          <a:p>
            <a:pPr marL="571500" indent="-342900">
              <a:lnSpc>
                <a:spcPct val="100000"/>
              </a:lnSpc>
              <a:spcBef>
                <a:spcPts val="1400"/>
              </a:spcBef>
              <a:tabLst>
                <a:tab pos="0" algn="l"/>
              </a:tabLst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SLC-40 has the lowest launch success ratio</a:t>
            </a: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Title 1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1388" lnSpcReduction="20000"/>
          </a:bodyPr>
          <a:lstStyle/>
          <a:p>
            <a:pPr defTabSz="914400"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Total success launch ratio for all sites</a:t>
            </a:r>
            <a:endParaRPr lang="en-GB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4" name="Grafik 213"/>
          <p:cNvPicPr/>
          <p:nvPr/>
        </p:nvPicPr>
        <p:blipFill>
          <a:blip r:embed="rId3"/>
          <a:stretch/>
        </p:blipFill>
        <p:spPr>
          <a:xfrm>
            <a:off x="5015880" y="1673640"/>
            <a:ext cx="6144120" cy="40863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A2E2B4EC-61CE-41A5-A42A-9EEF323879E3}" type="slidenum">
              <a:rPr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/>
          </p:nvPr>
        </p:nvSpPr>
        <p:spPr>
          <a:xfrm>
            <a:off x="734040" y="1825560"/>
            <a:ext cx="4125960" cy="4349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pos="0" algn="l"/>
              </a:tabLst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</a:rPr>
              <a:t>Insight:</a:t>
            </a:r>
            <a:endParaRPr lang="en-GB" sz="2200" spc="-1" dirty="0">
              <a:solidFill>
                <a:srgbClr val="000000"/>
              </a:solidFill>
              <a:latin typeface="Arial"/>
              <a:ea typeface="Calibri"/>
            </a:endParaRPr>
          </a:p>
          <a:p>
            <a:pPr marL="571500" indent="-342900">
              <a:lnSpc>
                <a:spcPct val="100000"/>
              </a:lnSpc>
              <a:spcBef>
                <a:spcPts val="1400"/>
              </a:spcBef>
              <a:tabLst>
                <a:tab pos="0" algn="l"/>
              </a:tabLst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76.9% successful launches</a:t>
            </a: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endParaRPr lang="en-GB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Title 1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1388" lnSpcReduction="20000"/>
          </a:bodyPr>
          <a:lstStyle/>
          <a:p>
            <a:pPr defTabSz="914400"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Total success launch ratio for KSC LC-39A </a:t>
            </a:r>
            <a:endParaRPr lang="en-GB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7" name="Grafik 216"/>
          <p:cNvPicPr/>
          <p:nvPr/>
        </p:nvPicPr>
        <p:blipFill>
          <a:blip r:embed="rId3"/>
          <a:stretch/>
        </p:blipFill>
        <p:spPr>
          <a:xfrm>
            <a:off x="4959000" y="1620000"/>
            <a:ext cx="6201000" cy="43722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21AC4334-8700-49DA-AFCF-EAC70CBA6535}" type="slidenum">
              <a:rPr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4269960" cy="4349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pos="0" algn="l"/>
              </a:tabLst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Insights:</a:t>
            </a:r>
            <a:endParaRPr lang="en-GB" sz="2200" spc="-1" dirty="0">
              <a:solidFill>
                <a:srgbClr val="000000"/>
              </a:solidFill>
              <a:latin typeface="Arial"/>
            </a:endParaRPr>
          </a:p>
          <a:p>
            <a:pPr marL="571500" indent="-342900">
              <a:lnSpc>
                <a:spcPct val="100000"/>
              </a:lnSpc>
              <a:spcBef>
                <a:spcPts val="1400"/>
              </a:spcBef>
              <a:tabLst>
                <a:tab pos="0" algn="l"/>
              </a:tabLst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  <a:ea typeface="Microsoft YaHei"/>
              </a:rPr>
              <a:t>Booster version F9 B4 </a:t>
            </a: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with payload mass 9600 has the largest launch success rate </a:t>
            </a:r>
            <a:endParaRPr lang="en-GB" sz="2200" spc="-1" dirty="0">
              <a:solidFill>
                <a:srgbClr val="000000"/>
              </a:solidFill>
              <a:latin typeface="Arial"/>
            </a:endParaRPr>
          </a:p>
          <a:p>
            <a:pPr marL="571500" indent="-342900">
              <a:lnSpc>
                <a:spcPct val="100000"/>
              </a:lnSpc>
              <a:spcBef>
                <a:spcPts val="1400"/>
              </a:spcBef>
              <a:tabLst>
                <a:tab pos="0" algn="l"/>
              </a:tabLst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  <a:ea typeface="Microsoft YaHei"/>
              </a:rPr>
              <a:t>Booster version F9 B4 with payload mass 362 has the lowest launch success rate </a:t>
            </a: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pos="0" algn="l"/>
              </a:tabLst>
            </a:pP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Title 1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9722" lnSpcReduction="10000"/>
          </a:bodyPr>
          <a:lstStyle/>
          <a:p>
            <a:pPr defTabSz="914400"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Payload vs. Launch Outcome for all Launch Sites</a:t>
            </a:r>
            <a:endParaRPr lang="en-GB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0" name="Grafik 219"/>
          <p:cNvPicPr/>
          <p:nvPr/>
        </p:nvPicPr>
        <p:blipFill>
          <a:blip r:embed="rId3"/>
          <a:stretch/>
        </p:blipFill>
        <p:spPr>
          <a:xfrm>
            <a:off x="5040000" y="1542024"/>
            <a:ext cx="3420000" cy="2992320"/>
          </a:xfrm>
          <a:prstGeom prst="rect">
            <a:avLst/>
          </a:prstGeom>
          <a:ln w="0">
            <a:noFill/>
          </a:ln>
        </p:spPr>
      </p:pic>
      <p:pic>
        <p:nvPicPr>
          <p:cNvPr id="221" name="Grafik 220"/>
          <p:cNvPicPr/>
          <p:nvPr/>
        </p:nvPicPr>
        <p:blipFill>
          <a:blip r:embed="rId4"/>
          <a:stretch/>
        </p:blipFill>
        <p:spPr>
          <a:xfrm>
            <a:off x="7560000" y="3523464"/>
            <a:ext cx="3429720" cy="29746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E61B74F3-48EC-4958-9613-DF1C620D827A}" type="slidenum">
              <a:rPr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Box 1"/>
          <p:cNvSpPr/>
          <p:nvPr/>
        </p:nvSpPr>
        <p:spPr>
          <a:xfrm>
            <a:off x="811440" y="2529720"/>
            <a:ext cx="102996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strike="noStrike" spc="-1">
                <a:solidFill>
                  <a:schemeClr val="lt1"/>
                </a:solidFill>
                <a:latin typeface="Calibri"/>
              </a:rPr>
              <a:t>Section 5</a:t>
            </a:r>
            <a:endParaRPr lang="en-GB" sz="1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/>
          </p:nvPr>
        </p:nvSpPr>
        <p:spPr>
          <a:xfrm>
            <a:off x="770040" y="2082240"/>
            <a:ext cx="7688160" cy="3809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  <a:ea typeface="Microsoft YaHei"/>
              </a:rPr>
              <a:t>The </a:t>
            </a: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 tree classifier model has the highest accuracy</a:t>
            </a: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Title 1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1388" lnSpcReduction="20000"/>
          </a:bodyPr>
          <a:lstStyle/>
          <a:p>
            <a:pPr defTabSz="914400"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Classification Accuracy</a:t>
            </a:r>
            <a:endParaRPr lang="en-GB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1C041D91-AFCE-46AE-BE38-4EFF808C0416}" type="slidenum">
              <a:rPr/>
              <a:t>44</a:t>
            </a:fld>
            <a:endParaRPr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35A7ED44-87EC-33F9-8E4E-AB5134BCDF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3506736"/>
              </p:ext>
            </p:extLst>
          </p:nvPr>
        </p:nvGraphicFramePr>
        <p:xfrm>
          <a:off x="3477121" y="2568102"/>
          <a:ext cx="5714459" cy="4007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/>
          </p:nvPr>
        </p:nvSpPr>
        <p:spPr>
          <a:xfrm>
            <a:off x="770040" y="2057400"/>
            <a:ext cx="4809960" cy="3809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decision tree classifier performed best with an accuracy of 86%</a:t>
            </a: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Some false positives and false negatives are given</a:t>
            </a: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Title 1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1388" lnSpcReduction="20000"/>
          </a:bodyPr>
          <a:lstStyle/>
          <a:p>
            <a:pPr defTabSz="914400"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Confusion Matrix of the best performing model</a:t>
            </a:r>
            <a:endParaRPr lang="en-GB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7" name="Grafik 226"/>
          <p:cNvPicPr/>
          <p:nvPr/>
        </p:nvPicPr>
        <p:blipFill>
          <a:blip r:embed="rId3"/>
          <a:stretch/>
        </p:blipFill>
        <p:spPr>
          <a:xfrm>
            <a:off x="5760000" y="1440000"/>
            <a:ext cx="5400000" cy="46166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73E6914A-B0AE-493D-9FC3-C16316C01F1B}" type="slidenum"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/>
          </p:nvPr>
        </p:nvSpPr>
        <p:spPr>
          <a:xfrm>
            <a:off x="770039" y="1874880"/>
            <a:ext cx="9143981" cy="4349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pos="0" algn="l"/>
              </a:tabLst>
            </a:pPr>
            <a:r>
              <a:rPr lang="en-US" sz="2200" strike="noStrike" spc="-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Will Space X reuse the first stage for a given launch?</a:t>
            </a:r>
          </a:p>
          <a:p>
            <a:pPr marL="571500" indent="-342900">
              <a:lnSpc>
                <a:spcPct val="100000"/>
              </a:lnSpc>
              <a:spcBef>
                <a:spcPts val="1400"/>
              </a:spcBef>
              <a:tabLst>
                <a:tab pos="0" algn="l"/>
              </a:tabLst>
            </a:pPr>
            <a:r>
              <a:rPr lang="en-US" sz="2200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66% of the cases</a:t>
            </a:r>
          </a:p>
          <a:p>
            <a:pPr marL="571500" indent="-342900">
              <a:lnSpc>
                <a:spcPct val="100000"/>
              </a:lnSpc>
              <a:spcBef>
                <a:spcPts val="1400"/>
              </a:spcBef>
              <a:tabLst>
                <a:tab pos="0" algn="l"/>
              </a:tabLst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Factors that hint at a reuse:</a:t>
            </a:r>
          </a:p>
          <a:p>
            <a:pPr marL="1028700" lvl="1" indent="-342900">
              <a:lnSpc>
                <a:spcPct val="100000"/>
              </a:lnSpc>
              <a:spcBef>
                <a:spcPts val="1400"/>
              </a:spcBef>
              <a:tabLst>
                <a:tab pos="0" algn="l"/>
              </a:tabLst>
            </a:pPr>
            <a:r>
              <a:rPr lang="en-US" sz="1800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Type: ES-L1, SSO, HEO, GEO</a:t>
            </a:r>
          </a:p>
          <a:p>
            <a:pPr marL="1028700" lvl="1" indent="-342900">
              <a:lnSpc>
                <a:spcPct val="100000"/>
              </a:lnSpc>
              <a:spcBef>
                <a:spcPts val="1400"/>
              </a:spcBef>
              <a:tabLst>
                <a:tab pos="0" algn="l"/>
              </a:tabLst>
            </a:pPr>
            <a:r>
              <a:rPr lang="en-US" sz="18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Higher </a:t>
            </a:r>
            <a:r>
              <a:rPr lang="en-US" sz="1800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</a:t>
            </a:r>
          </a:p>
          <a:p>
            <a:pPr marL="1028700" lvl="1" indent="-342900">
              <a:lnSpc>
                <a:spcPct val="100000"/>
              </a:lnSpc>
              <a:spcBef>
                <a:spcPts val="1400"/>
              </a:spcBef>
              <a:tabLst>
                <a:tab pos="0" algn="l"/>
              </a:tabLst>
            </a:pPr>
            <a:r>
              <a:rPr lang="en-US" sz="18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Less massive Payload Mass</a:t>
            </a:r>
          </a:p>
          <a:p>
            <a:pPr marL="1028700" lvl="1" indent="-342900">
              <a:lnSpc>
                <a:spcPct val="100000"/>
              </a:lnSpc>
              <a:spcBef>
                <a:spcPts val="1400"/>
              </a:spcBef>
              <a:tabLst>
                <a:tab pos="0" algn="l"/>
              </a:tabLst>
            </a:pPr>
            <a:r>
              <a:rPr lang="en-US" sz="1800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Site: KSC LC-39A</a:t>
            </a:r>
          </a:p>
          <a:p>
            <a:pPr marL="571500" indent="-342900">
              <a:lnSpc>
                <a:spcPct val="100000"/>
              </a:lnSpc>
              <a:spcBef>
                <a:spcPts val="1400"/>
              </a:spcBef>
              <a:tabLst>
                <a:tab pos="0" algn="l"/>
              </a:tabLst>
            </a:pPr>
            <a:r>
              <a:rPr lang="en-US" sz="2200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Best model for prediction: Decision Tree Classifier</a:t>
            </a:r>
          </a:p>
          <a:p>
            <a:pPr marL="571500" indent="-342900">
              <a:lnSpc>
                <a:spcPct val="100000"/>
              </a:lnSpc>
              <a:spcBef>
                <a:spcPts val="1400"/>
              </a:spcBef>
              <a:tabLst>
                <a:tab pos="0" algn="l"/>
              </a:tabLst>
            </a:pPr>
            <a:endParaRPr lang="en-US" sz="2200" b="0" strike="noStrike" spc="-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229" name="Title 1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1388" lnSpcReduction="20000"/>
          </a:bodyPr>
          <a:lstStyle/>
          <a:p>
            <a:pPr defTabSz="914400"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Conclusions</a:t>
            </a:r>
            <a:endParaRPr lang="en-GB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C6179B05-10CC-4166-92B6-49CA55142B9F}" type="slidenum">
              <a:rPr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/>
          </p:nvPr>
        </p:nvSpPr>
        <p:spPr>
          <a:xfrm>
            <a:off x="770040" y="1859400"/>
            <a:ext cx="10513800" cy="4349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pos="0" algn="l"/>
              </a:tabLst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Relevant assets are included in the </a:t>
            </a:r>
            <a:r>
              <a:rPr lang="en-US" sz="2200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GitHub repository: GitHub Repo Link</a:t>
            </a: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pos="0" algn="l"/>
              </a:tabLst>
            </a:pPr>
            <a:r>
              <a:rPr lang="en-US" sz="2200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Possible follow up research can look into:</a:t>
            </a:r>
          </a:p>
          <a:p>
            <a:pPr marL="571500" indent="-342900">
              <a:lnSpc>
                <a:spcPct val="100000"/>
              </a:lnSpc>
              <a:spcBef>
                <a:spcPts val="1400"/>
              </a:spcBef>
              <a:tabLst>
                <a:tab pos="0" algn="l"/>
              </a:tabLst>
            </a:pPr>
            <a:r>
              <a:rPr lang="en-US" sz="2200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Why has the Launch Site KSC LC-39A the most successful launches?</a:t>
            </a:r>
          </a:p>
          <a:p>
            <a:pPr marL="571500" indent="-342900">
              <a:lnSpc>
                <a:spcPct val="100000"/>
              </a:lnSpc>
              <a:spcBef>
                <a:spcPts val="1400"/>
              </a:spcBef>
              <a:tabLst>
                <a:tab pos="0" algn="l"/>
              </a:tabLst>
            </a:pPr>
            <a:r>
              <a:rPr lang="en-US" sz="2200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Why does Space X have little success rate for the orbit types GTO, PO, ISS, LEO, MEO?</a:t>
            </a:r>
          </a:p>
          <a:p>
            <a:pPr marL="571500" indent="-342900">
              <a:lnSpc>
                <a:spcPct val="100000"/>
              </a:lnSpc>
              <a:spcBef>
                <a:spcPts val="1400"/>
              </a:spcBef>
              <a:tabLst>
                <a:tab pos="0" algn="l"/>
              </a:tabLst>
            </a:pPr>
            <a:endParaRPr lang="en-US" sz="2200" spc="-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571500" indent="-342900">
              <a:lnSpc>
                <a:spcPct val="100000"/>
              </a:lnSpc>
              <a:spcBef>
                <a:spcPts val="1400"/>
              </a:spcBef>
              <a:tabLst>
                <a:tab pos="0" algn="l"/>
              </a:tabLst>
            </a:pPr>
            <a:endParaRPr lang="en-US" sz="2200" spc="-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231" name="Title 1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1388" lnSpcReduction="20000"/>
          </a:bodyPr>
          <a:lstStyle/>
          <a:p>
            <a:pPr defTabSz="914400"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Appendix</a:t>
            </a:r>
            <a:endParaRPr lang="en-GB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FC3883E8-31A9-4606-942E-E546BC1F2A19}" type="slidenum">
              <a:rPr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ldNum" idx="43"/>
          </p:nvPr>
        </p:nvSpPr>
        <p:spPr>
          <a:xfrm>
            <a:off x="944892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600" b="0" strike="noStrike" spc="-1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AF78C5A0-3575-4CC3-8CDD-BE92A37935EF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5</a:t>
            </a:fld>
            <a:endParaRPr lang="en-GB" sz="16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7" name="TextBox 1"/>
          <p:cNvSpPr/>
          <p:nvPr/>
        </p:nvSpPr>
        <p:spPr>
          <a:xfrm>
            <a:off x="778680" y="2812680"/>
            <a:ext cx="102996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strike="noStrike" spc="-1">
                <a:solidFill>
                  <a:schemeClr val="lt1"/>
                </a:solidFill>
                <a:latin typeface="Calibri"/>
              </a:rPr>
              <a:t>Section 1</a:t>
            </a:r>
            <a:endParaRPr lang="en-GB" sz="1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ontent Placeholder 2"/>
          <p:cNvSpPr/>
          <p:nvPr/>
        </p:nvSpPr>
        <p:spPr>
          <a:xfrm>
            <a:off x="770040" y="1580760"/>
            <a:ext cx="11108880" cy="417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defTabSz="914400">
              <a:lnSpc>
                <a:spcPct val="120000"/>
              </a:lnSpc>
              <a:spcBef>
                <a:spcPts val="1400"/>
              </a:spcBef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GB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rial"/>
              </a:rPr>
              <a:t>Data collection methodology: Via Space X API and Wiki pages</a:t>
            </a: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rial"/>
              </a:rPr>
              <a:t>Perform data wrangling: Replace missing values, Extract labels for columns of type object if required for analysis</a:t>
            </a: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rial"/>
              </a:rPr>
              <a:t>Perform exploratory data analysis (EDA) using visualization and SQL</a:t>
            </a: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rial"/>
              </a:rPr>
              <a:t>Perform interactive visual analytics using Folium and </a:t>
            </a:r>
            <a:r>
              <a:rPr lang="en-US" sz="2200" b="0" strike="noStrike" spc="-1" dirty="0" err="1">
                <a:solidFill>
                  <a:schemeClr val="accent3">
                    <a:lumMod val="25000"/>
                  </a:schemeClr>
                </a:solidFill>
                <a:latin typeface="Arial"/>
              </a:rPr>
              <a:t>Plotly</a:t>
            </a: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rial"/>
              </a:rPr>
              <a:t> Dash</a:t>
            </a: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rial"/>
              </a:rPr>
              <a:t>Perform predictive analysis using classification models using </a:t>
            </a:r>
            <a:r>
              <a:rPr lang="en-US" sz="2200" b="0" strike="noStrike" spc="-1" dirty="0" err="1">
                <a:solidFill>
                  <a:schemeClr val="accent3">
                    <a:lumMod val="25000"/>
                  </a:schemeClr>
                </a:solidFill>
                <a:latin typeface="Arial"/>
              </a:rPr>
              <a:t>sklearn</a:t>
            </a: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20000"/>
              </a:lnSpc>
              <a:spcBef>
                <a:spcPts val="1400"/>
              </a:spcBef>
              <a:tabLst>
                <a:tab pos="0" algn="l"/>
              </a:tabLst>
            </a:pPr>
            <a:endParaRPr lang="en-GB" sz="88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400"/>
              </a:spcBef>
              <a:tabLst>
                <a:tab pos="0" algn="l"/>
              </a:tabLst>
            </a:pP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400"/>
              </a:spcBef>
              <a:tabLst>
                <a:tab pos="0" algn="l"/>
              </a:tabLst>
            </a:pP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400"/>
              </a:spcBef>
              <a:tabLst>
                <a:tab pos="0" algn="l"/>
              </a:tabLst>
            </a:pP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400"/>
              </a:spcBef>
              <a:tabLst>
                <a:tab pos="0" algn="l"/>
              </a:tabLst>
            </a:pP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Title 1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1388" lnSpcReduction="20000"/>
          </a:bodyPr>
          <a:lstStyle/>
          <a:p>
            <a:pPr defTabSz="914400"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Methodology</a:t>
            </a:r>
            <a:endParaRPr lang="en-GB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F08E8593-F0C6-42C2-8629-B785F5449BE9}" type="slidenum">
              <a:rPr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/>
          </p:nvPr>
        </p:nvSpPr>
        <p:spPr>
          <a:xfrm>
            <a:off x="820800" y="1800360"/>
            <a:ext cx="8314056" cy="1774944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432000" indent="-3240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SzPct val="50000"/>
              <a:buFont typeface="Wingdings" charset="2"/>
              <a:buChar char=""/>
              <a:tabLst>
                <a:tab pos="0" algn="l"/>
              </a:tabLst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Source: Space X API, Wiki pages</a:t>
            </a:r>
            <a:br>
              <a:rPr lang="en-US" sz="2200" dirty="0"/>
            </a:b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Python libraries: requests, pandas, beautifulsoup4 </a:t>
            </a: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SzPct val="50000"/>
              <a:buFont typeface="Wingdings" charset="2"/>
              <a:buChar char=""/>
              <a:tabLst>
                <a:tab pos="0" algn="l"/>
              </a:tabLst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collection process for each:</a:t>
            </a:r>
            <a:endParaRPr lang="en-GB" sz="2800" b="0" strike="noStrike" spc="-1" dirty="0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Title 1"/>
          <p:cNvSpPr/>
          <p:nvPr/>
        </p:nvSpPr>
        <p:spPr>
          <a:xfrm>
            <a:off x="770040" y="520272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sz="3400" b="0" strike="noStrike" spc="-1" dirty="0">
                <a:solidFill>
                  <a:srgbClr val="0B49CB"/>
                </a:solidFill>
                <a:latin typeface="Abadi"/>
                <a:ea typeface="IBM Plex Mono SemiBold"/>
              </a:rPr>
              <a:t>Data Collection</a:t>
            </a:r>
            <a:endParaRPr lang="en-GB" sz="3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DDD0790B-6D98-4971-BD04-E21B7960D7CD}" type="slidenum">
              <a:rPr/>
              <a:t>7</a:t>
            </a:fld>
            <a:endParaRPr/>
          </a:p>
        </p:txBody>
      </p:sp>
      <p:sp>
        <p:nvSpPr>
          <p:cNvPr id="2" name="Flussdiagramm: Prozess 1">
            <a:extLst>
              <a:ext uri="{FF2B5EF4-FFF2-40B4-BE49-F238E27FC236}">
                <a16:creationId xmlns:a16="http://schemas.microsoft.com/office/drawing/2014/main" id="{E535CDC1-8BC0-3EE0-3D13-5DE2C4F7F387}"/>
              </a:ext>
            </a:extLst>
          </p:cNvPr>
          <p:cNvSpPr/>
          <p:nvPr/>
        </p:nvSpPr>
        <p:spPr>
          <a:xfrm>
            <a:off x="1377144" y="3110688"/>
            <a:ext cx="2771280" cy="5389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latin typeface="Arial"/>
              </a:rPr>
              <a:t>Space X API has required data</a:t>
            </a:r>
          </a:p>
        </p:txBody>
      </p:sp>
      <p:sp>
        <p:nvSpPr>
          <p:cNvPr id="4" name="Flussdiagramm: Prozess 3">
            <a:extLst>
              <a:ext uri="{FF2B5EF4-FFF2-40B4-BE49-F238E27FC236}">
                <a16:creationId xmlns:a16="http://schemas.microsoft.com/office/drawing/2014/main" id="{82D4987E-2BAB-5763-7E38-58CCBD1EFBEB}"/>
              </a:ext>
            </a:extLst>
          </p:cNvPr>
          <p:cNvSpPr/>
          <p:nvPr/>
        </p:nvSpPr>
        <p:spPr>
          <a:xfrm>
            <a:off x="1377144" y="3938688"/>
            <a:ext cx="2771280" cy="5389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Get data</a:t>
            </a:r>
          </a:p>
        </p:txBody>
      </p:sp>
      <p:sp>
        <p:nvSpPr>
          <p:cNvPr id="5" name="Flussdiagramm: Prozess 4">
            <a:extLst>
              <a:ext uri="{FF2B5EF4-FFF2-40B4-BE49-F238E27FC236}">
                <a16:creationId xmlns:a16="http://schemas.microsoft.com/office/drawing/2014/main" id="{3589F151-BDB2-4D1A-D663-B8ADA8AD8CD2}"/>
              </a:ext>
            </a:extLst>
          </p:cNvPr>
          <p:cNvSpPr/>
          <p:nvPr/>
        </p:nvSpPr>
        <p:spPr>
          <a:xfrm>
            <a:off x="1377144" y="4766688"/>
            <a:ext cx="2771280" cy="5389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Convert to DataFrame</a:t>
            </a:r>
          </a:p>
        </p:txBody>
      </p:sp>
      <p:sp>
        <p:nvSpPr>
          <p:cNvPr id="6" name="Flussdiagramm: Prozess 5">
            <a:extLst>
              <a:ext uri="{FF2B5EF4-FFF2-40B4-BE49-F238E27FC236}">
                <a16:creationId xmlns:a16="http://schemas.microsoft.com/office/drawing/2014/main" id="{9902F62D-E85E-7087-424A-B2753F89FAB4}"/>
              </a:ext>
            </a:extLst>
          </p:cNvPr>
          <p:cNvSpPr/>
          <p:nvPr/>
        </p:nvSpPr>
        <p:spPr>
          <a:xfrm>
            <a:off x="1377144" y="5558688"/>
            <a:ext cx="2771280" cy="5389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Clean DataFrame *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802AF9B-9EFB-8F4E-55BB-09D08A49FBFA}"/>
              </a:ext>
            </a:extLst>
          </p:cNvPr>
          <p:cNvSpPr/>
          <p:nvPr/>
        </p:nvSpPr>
        <p:spPr>
          <a:xfrm>
            <a:off x="1629144" y="6258888"/>
            <a:ext cx="8639280" cy="343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600" b="0" strike="noStrike" spc="-1">
                <a:solidFill>
                  <a:srgbClr val="000000"/>
                </a:solidFill>
                <a:latin typeface="Arial"/>
              </a:rPr>
              <a:t>* Clean = if required: remove not required cells; ensure one value per cell; restrict time interval 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C29EDEB-0610-94E9-8FA9-47BAB56A16ED}"/>
              </a:ext>
            </a:extLst>
          </p:cNvPr>
          <p:cNvCxnSpPr>
            <a:stCxn id="2" idx="2"/>
            <a:endCxn id="4" idx="0"/>
          </p:cNvCxnSpPr>
          <p:nvPr/>
        </p:nvCxnSpPr>
        <p:spPr>
          <a:xfrm>
            <a:off x="2762784" y="3649608"/>
            <a:ext cx="360" cy="289440"/>
          </a:xfrm>
          <a:prstGeom prst="straightConnector1">
            <a:avLst/>
          </a:prstGeom>
          <a:ln w="0">
            <a:solidFill>
              <a:srgbClr val="3465A4"/>
            </a:solidFill>
            <a:tailEnd type="triangle" w="med" len="med"/>
          </a:ln>
        </p:spPr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7C23046-DCF0-9A25-679F-69C5F11F332D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2762784" y="4477608"/>
            <a:ext cx="360" cy="289440"/>
          </a:xfrm>
          <a:prstGeom prst="straightConnector1">
            <a:avLst/>
          </a:prstGeom>
          <a:ln w="0">
            <a:solidFill>
              <a:srgbClr val="3465A4"/>
            </a:solidFill>
            <a:tailEnd type="triangle" w="med" len="med"/>
          </a:ln>
        </p:spPr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C4EABE2-2EB9-8152-C60D-E96596EB3870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2762784" y="5305608"/>
            <a:ext cx="360" cy="253440"/>
          </a:xfrm>
          <a:prstGeom prst="straightConnector1">
            <a:avLst/>
          </a:prstGeom>
          <a:ln w="0">
            <a:solidFill>
              <a:srgbClr val="3465A4"/>
            </a:solidFill>
            <a:tailEnd type="triangle" w="med" len="med"/>
          </a:ln>
        </p:spPr>
      </p:cxnSp>
      <p:sp>
        <p:nvSpPr>
          <p:cNvPr id="11" name="Flussdiagramm: Prozess 10">
            <a:extLst>
              <a:ext uri="{FF2B5EF4-FFF2-40B4-BE49-F238E27FC236}">
                <a16:creationId xmlns:a16="http://schemas.microsoft.com/office/drawing/2014/main" id="{765012EA-B68E-744E-F489-23D304721E77}"/>
              </a:ext>
            </a:extLst>
          </p:cNvPr>
          <p:cNvSpPr/>
          <p:nvPr/>
        </p:nvSpPr>
        <p:spPr>
          <a:xfrm>
            <a:off x="6057144" y="3110688"/>
            <a:ext cx="2771280" cy="5389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Wiki page with HTML table with required data</a:t>
            </a:r>
          </a:p>
        </p:txBody>
      </p:sp>
      <p:sp>
        <p:nvSpPr>
          <p:cNvPr id="12" name="Flussdiagramm: Prozess 11">
            <a:extLst>
              <a:ext uri="{FF2B5EF4-FFF2-40B4-BE49-F238E27FC236}">
                <a16:creationId xmlns:a16="http://schemas.microsoft.com/office/drawing/2014/main" id="{CE3F0D69-C905-A780-8CD8-7A1ABF84BDAF}"/>
              </a:ext>
            </a:extLst>
          </p:cNvPr>
          <p:cNvSpPr/>
          <p:nvPr/>
        </p:nvSpPr>
        <p:spPr>
          <a:xfrm>
            <a:off x="6057144" y="3975048"/>
            <a:ext cx="2771280" cy="5389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Get and convert table into BeautifulSoup object</a:t>
            </a:r>
          </a:p>
        </p:txBody>
      </p:sp>
      <p:sp>
        <p:nvSpPr>
          <p:cNvPr id="13" name="Flussdiagramm: Prozess 12">
            <a:extLst>
              <a:ext uri="{FF2B5EF4-FFF2-40B4-BE49-F238E27FC236}">
                <a16:creationId xmlns:a16="http://schemas.microsoft.com/office/drawing/2014/main" id="{228083ED-46AD-5A5B-F2CA-FDE6B31A023F}"/>
              </a:ext>
            </a:extLst>
          </p:cNvPr>
          <p:cNvSpPr/>
          <p:nvPr/>
        </p:nvSpPr>
        <p:spPr>
          <a:xfrm>
            <a:off x="6057504" y="4804848"/>
            <a:ext cx="2770920" cy="5389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Extract data from table</a:t>
            </a:r>
          </a:p>
        </p:txBody>
      </p:sp>
      <p:sp>
        <p:nvSpPr>
          <p:cNvPr id="14" name="Flussdiagramm: Prozess 13">
            <a:extLst>
              <a:ext uri="{FF2B5EF4-FFF2-40B4-BE49-F238E27FC236}">
                <a16:creationId xmlns:a16="http://schemas.microsoft.com/office/drawing/2014/main" id="{D7BDD6C2-C0C8-5BEC-FB66-474F7CB35B7C}"/>
              </a:ext>
            </a:extLst>
          </p:cNvPr>
          <p:cNvSpPr/>
          <p:nvPr/>
        </p:nvSpPr>
        <p:spPr>
          <a:xfrm>
            <a:off x="6057504" y="5560848"/>
            <a:ext cx="2770920" cy="5389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Convert to DataFrame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AF5345C9-FF82-1E62-534F-E20E83250D3E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7442784" y="3649608"/>
            <a:ext cx="360" cy="325800"/>
          </a:xfrm>
          <a:prstGeom prst="straightConnector1">
            <a:avLst/>
          </a:prstGeom>
          <a:ln w="0">
            <a:solidFill>
              <a:srgbClr val="3465A4"/>
            </a:solidFill>
            <a:tailEnd type="triangle" w="med" len="med"/>
          </a:ln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7D5A76CF-23AB-0A1E-29BC-244BEF0829D5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7442784" y="4513968"/>
            <a:ext cx="360" cy="291240"/>
          </a:xfrm>
          <a:prstGeom prst="straightConnector1">
            <a:avLst/>
          </a:prstGeom>
          <a:ln w="0">
            <a:solidFill>
              <a:srgbClr val="3465A4"/>
            </a:solidFill>
            <a:tailEnd type="triangle" w="med" len="med"/>
          </a:ln>
        </p:spPr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A2338AF-78EE-6898-E8AB-56BB156330CA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7442784" y="5343768"/>
            <a:ext cx="360" cy="217440"/>
          </a:xfrm>
          <a:prstGeom prst="straightConnector1">
            <a:avLst/>
          </a:prstGeom>
          <a:ln w="0">
            <a:solidFill>
              <a:srgbClr val="3465A4"/>
            </a:solidFill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/>
          </p:nvPr>
        </p:nvSpPr>
        <p:spPr>
          <a:xfrm>
            <a:off x="820800" y="1800360"/>
            <a:ext cx="4638600" cy="4224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spc="-1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https://github.com/Sophia-attempto/coursera_ibm_data_science_capstone/blob/main/spacex_assignment/0_1_spacex_data-collection-api.ipynb</a:t>
            </a:r>
            <a:endParaRPr lang="en-US" sz="2200" spc="-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98" name="Title 1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1388" lnSpcReduction="20000"/>
          </a:bodyPr>
          <a:lstStyle/>
          <a:p>
            <a:pPr defTabSz="914400">
              <a:lnSpc>
                <a:spcPct val="90000"/>
              </a:lnSpc>
            </a:pPr>
            <a:r>
              <a:rPr lang="en-US" sz="4000" b="0" strike="noStrike" spc="-1" dirty="0">
                <a:solidFill>
                  <a:srgbClr val="0B49CB"/>
                </a:solidFill>
                <a:latin typeface="Abadi"/>
                <a:ea typeface="IBM Plex Mono SemiBold"/>
              </a:rPr>
              <a:t>Data Collection – SpaceX API</a:t>
            </a:r>
            <a:endParaRPr lang="en-GB" sz="4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Flussdiagramm: Prozess 98"/>
          <p:cNvSpPr/>
          <p:nvPr/>
        </p:nvSpPr>
        <p:spPr>
          <a:xfrm>
            <a:off x="5910120" y="1440360"/>
            <a:ext cx="5789160" cy="5389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500" b="0" strike="noStrike" spc="-1">
                <a:solidFill>
                  <a:srgbClr val="000000"/>
                </a:solidFill>
                <a:latin typeface="Arial"/>
              </a:rPr>
              <a:t>GET https://api.spacexdata.com/v4/launches/past</a:t>
            </a:r>
          </a:p>
        </p:txBody>
      </p:sp>
      <p:sp>
        <p:nvSpPr>
          <p:cNvPr id="100" name="Flussdiagramm: Prozess 99"/>
          <p:cNvSpPr/>
          <p:nvPr/>
        </p:nvSpPr>
        <p:spPr>
          <a:xfrm>
            <a:off x="5910120" y="3168360"/>
            <a:ext cx="5789160" cy="5389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GB" sz="1500" b="0" strike="noStrike" spc="-1">
                <a:solidFill>
                  <a:srgbClr val="000000"/>
                </a:solidFill>
                <a:latin typeface="Arial"/>
              </a:rPr>
              <a:t>GET </a:t>
            </a:r>
            <a:r>
              <a:rPr lang="en-GB" sz="1500" b="0" u="sng" strike="noStrike" spc="-1">
                <a:solidFill>
                  <a:srgbClr val="0563C1"/>
                </a:solidFill>
                <a:uFillTx/>
                <a:latin typeface="Arial"/>
                <a:hlinkClick r:id="rId4"/>
              </a:rPr>
              <a:t>https://api.spacexdata.com/v4/rockets/</a:t>
            </a:r>
            <a:r>
              <a:rPr lang="en-GB" sz="1500" b="0" strike="noStrike" spc="-1">
                <a:solidFill>
                  <a:srgbClr val="000000"/>
                </a:solidFill>
                <a:latin typeface="Arial"/>
              </a:rPr>
              <a:t>&lt;rocket ID&gt;</a:t>
            </a:r>
          </a:p>
        </p:txBody>
      </p:sp>
      <p:sp>
        <p:nvSpPr>
          <p:cNvPr id="101" name="Raute 100"/>
          <p:cNvSpPr/>
          <p:nvPr/>
        </p:nvSpPr>
        <p:spPr>
          <a:xfrm>
            <a:off x="7920000" y="2196000"/>
            <a:ext cx="1799280" cy="719280"/>
          </a:xfrm>
          <a:prstGeom prst="diamond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500" b="0" strike="noStrike" spc="-1">
                <a:solidFill>
                  <a:srgbClr val="000000"/>
                </a:solidFill>
                <a:latin typeface="Arial"/>
              </a:rPr>
              <a:t>ID given in data?</a:t>
            </a:r>
          </a:p>
        </p:txBody>
      </p:sp>
      <p:sp>
        <p:nvSpPr>
          <p:cNvPr id="102" name="Flussdiagramm: Prozess 101"/>
          <p:cNvSpPr/>
          <p:nvPr/>
        </p:nvSpPr>
        <p:spPr>
          <a:xfrm>
            <a:off x="5910120" y="3960360"/>
            <a:ext cx="5789160" cy="5389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GB" sz="1500" b="0" strike="noStrike" spc="-1">
                <a:solidFill>
                  <a:srgbClr val="000000"/>
                </a:solidFill>
                <a:latin typeface="Arial"/>
              </a:rPr>
              <a:t>GET </a:t>
            </a:r>
            <a:r>
              <a:rPr lang="en-GB" sz="1500" b="0" u="sng" strike="noStrike" spc="-1">
                <a:solidFill>
                  <a:srgbClr val="0563C1"/>
                </a:solidFill>
                <a:uFillTx/>
                <a:latin typeface="Arial"/>
                <a:hlinkClick r:id="rId5"/>
              </a:rPr>
              <a:t>https://api.spacexdata.com/v4/launchpads/</a:t>
            </a:r>
            <a:r>
              <a:rPr lang="en-GB" sz="1500" b="0" strike="noStrike" spc="-1">
                <a:solidFill>
                  <a:srgbClr val="000000"/>
                </a:solidFill>
                <a:latin typeface="Arial"/>
              </a:rPr>
              <a:t>&lt;launchpad ID&gt;</a:t>
            </a:r>
          </a:p>
        </p:txBody>
      </p:sp>
      <p:sp>
        <p:nvSpPr>
          <p:cNvPr id="103" name="Flussdiagramm: Prozess 102"/>
          <p:cNvSpPr/>
          <p:nvPr/>
        </p:nvSpPr>
        <p:spPr>
          <a:xfrm>
            <a:off x="5910120" y="4754520"/>
            <a:ext cx="5789160" cy="5389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GB" sz="1500" b="0" strike="noStrike" spc="-1">
                <a:solidFill>
                  <a:srgbClr val="000000"/>
                </a:solidFill>
                <a:latin typeface="Arial"/>
              </a:rPr>
              <a:t>GET https://api.spacexdata.com/v4/payloads/&lt;payload ID&gt;</a:t>
            </a:r>
          </a:p>
        </p:txBody>
      </p:sp>
      <p:sp>
        <p:nvSpPr>
          <p:cNvPr id="104" name="Flussdiagramm: Prozess 103"/>
          <p:cNvSpPr/>
          <p:nvPr/>
        </p:nvSpPr>
        <p:spPr>
          <a:xfrm>
            <a:off x="5910120" y="5544000"/>
            <a:ext cx="5789160" cy="5389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GB" sz="1500" b="0" strike="noStrike" spc="-1">
                <a:solidFill>
                  <a:srgbClr val="000000"/>
                </a:solidFill>
                <a:latin typeface="Arial"/>
              </a:rPr>
              <a:t>GET https://api.spacexdata.com/v4/cores/&lt;core ID&gt;</a:t>
            </a:r>
          </a:p>
        </p:txBody>
      </p:sp>
      <p:sp>
        <p:nvSpPr>
          <p:cNvPr id="105" name="Gerader Verbinder 104"/>
          <p:cNvSpPr/>
          <p:nvPr/>
        </p:nvSpPr>
        <p:spPr>
          <a:xfrm>
            <a:off x="8820000" y="1980000"/>
            <a:ext cx="360" cy="216000"/>
          </a:xfrm>
          <a:prstGeom prst="line">
            <a:avLst/>
          </a:prstGeom>
          <a:ln w="0"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Gerader Verbinder 105"/>
          <p:cNvSpPr/>
          <p:nvPr/>
        </p:nvSpPr>
        <p:spPr>
          <a:xfrm>
            <a:off x="8820000" y="2916000"/>
            <a:ext cx="360" cy="252360"/>
          </a:xfrm>
          <a:prstGeom prst="line">
            <a:avLst/>
          </a:prstGeom>
          <a:ln w="0"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Gerader Verbinder 106"/>
          <p:cNvSpPr/>
          <p:nvPr/>
        </p:nvSpPr>
        <p:spPr>
          <a:xfrm>
            <a:off x="8820000" y="3708000"/>
            <a:ext cx="360" cy="252360"/>
          </a:xfrm>
          <a:prstGeom prst="line">
            <a:avLst/>
          </a:prstGeom>
          <a:ln w="0"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Gerader Verbinder 107"/>
          <p:cNvSpPr/>
          <p:nvPr/>
        </p:nvSpPr>
        <p:spPr>
          <a:xfrm>
            <a:off x="8820000" y="4500000"/>
            <a:ext cx="360" cy="254520"/>
          </a:xfrm>
          <a:prstGeom prst="line">
            <a:avLst/>
          </a:prstGeom>
          <a:ln w="0"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Gerader Verbinder 108"/>
          <p:cNvSpPr/>
          <p:nvPr/>
        </p:nvSpPr>
        <p:spPr>
          <a:xfrm>
            <a:off x="8820000" y="5294160"/>
            <a:ext cx="360" cy="249840"/>
          </a:xfrm>
          <a:prstGeom prst="line">
            <a:avLst/>
          </a:prstGeom>
          <a:ln w="0"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DDD0790B-6D98-4971-BD04-E21B7960D7CD}" type="slidenum">
              <a:rPr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3859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/>
          </p:nvPr>
        </p:nvSpPr>
        <p:spPr>
          <a:xfrm>
            <a:off x="922320" y="1792440"/>
            <a:ext cx="3930480" cy="3809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GB" sz="2200" b="0" strike="noStrike" spc="-1" dirty="0">
                <a:solidFill>
                  <a:srgbClr val="000000"/>
                </a:solidFill>
                <a:latin typeface="Arial"/>
                <a:hlinkClick r:id="rId3"/>
              </a:rPr>
              <a:t>https://github.com/Sophia-attempto/coursera_ibm_data_science_capstone/blob/main/spacex_assignment/0_2_spacex_data-collection-webscraping.ipynb</a:t>
            </a: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Title 1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2500" lnSpcReduction="20000"/>
          </a:bodyPr>
          <a:lstStyle/>
          <a:p>
            <a:pPr defTabSz="914400">
              <a:lnSpc>
                <a:spcPct val="90000"/>
              </a:lnSpc>
            </a:pPr>
            <a:endParaRPr lang="en-US" sz="4000" b="0" strike="noStrike" spc="-1">
              <a:solidFill>
                <a:srgbClr val="1C7DDB"/>
              </a:solidFill>
              <a:latin typeface="Abadi"/>
              <a:ea typeface="IBM Plex Mono SemiBold"/>
            </a:endParaRPr>
          </a:p>
        </p:txBody>
      </p:sp>
      <p:sp>
        <p:nvSpPr>
          <p:cNvPr id="112" name="Title 1"/>
          <p:cNvSpPr/>
          <p:nvPr/>
        </p:nvSpPr>
        <p:spPr>
          <a:xfrm>
            <a:off x="922320" y="69120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1388" lnSpcReduction="20000"/>
          </a:bodyPr>
          <a:lstStyle/>
          <a:p>
            <a:pPr defTabSz="914400"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Data Collection - Scraping</a:t>
            </a:r>
            <a:endParaRPr lang="en-GB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Flussdiagramm: Prozess 112"/>
          <p:cNvSpPr/>
          <p:nvPr/>
        </p:nvSpPr>
        <p:spPr>
          <a:xfrm>
            <a:off x="4896000" y="1440360"/>
            <a:ext cx="6119280" cy="8989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GB" sz="1500" b="0" strike="noStrike" spc="-1">
                <a:solidFill>
                  <a:srgbClr val="000000"/>
                </a:solidFill>
                <a:latin typeface="Arial"/>
              </a:rPr>
              <a:t>GET https://en.wikipedia.org/w/index.php?title=List_of_Falcon_9_and_Falcon_Heavy_launches&amp;oldid=1027686922</a:t>
            </a:r>
          </a:p>
        </p:txBody>
      </p:sp>
      <p:sp>
        <p:nvSpPr>
          <p:cNvPr id="114" name="Flussdiagramm: Prozess 113"/>
          <p:cNvSpPr/>
          <p:nvPr/>
        </p:nvSpPr>
        <p:spPr>
          <a:xfrm>
            <a:off x="4896000" y="2628360"/>
            <a:ext cx="6119280" cy="5389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GB" sz="1500" b="0" strike="noStrike" spc="-1">
                <a:solidFill>
                  <a:srgbClr val="000000"/>
                </a:solidFill>
                <a:latin typeface="Arial"/>
              </a:rPr>
              <a:t>Create BeautifulSoup object from response.content</a:t>
            </a:r>
          </a:p>
        </p:txBody>
      </p:sp>
      <p:sp>
        <p:nvSpPr>
          <p:cNvPr id="115" name="Flussdiagramm: Prozess 114"/>
          <p:cNvSpPr/>
          <p:nvPr/>
        </p:nvSpPr>
        <p:spPr>
          <a:xfrm>
            <a:off x="4896000" y="3420360"/>
            <a:ext cx="6119280" cy="5389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GB" sz="1500" b="0" strike="noStrike" spc="-1">
                <a:solidFill>
                  <a:srgbClr val="000000"/>
                </a:solidFill>
                <a:latin typeface="Arial"/>
              </a:rPr>
              <a:t>Extract tables and find target table</a:t>
            </a:r>
          </a:p>
        </p:txBody>
      </p:sp>
      <p:sp>
        <p:nvSpPr>
          <p:cNvPr id="116" name="Flussdiagramm: Prozess 115"/>
          <p:cNvSpPr/>
          <p:nvPr/>
        </p:nvSpPr>
        <p:spPr>
          <a:xfrm>
            <a:off x="4896000" y="4212360"/>
            <a:ext cx="6119280" cy="5389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GB" sz="1500" b="0" strike="noStrike" spc="-1">
                <a:solidFill>
                  <a:srgbClr val="000000"/>
                </a:solidFill>
                <a:latin typeface="Arial"/>
              </a:rPr>
              <a:t>Extract values from th elements for column names into dictionary</a:t>
            </a:r>
          </a:p>
        </p:txBody>
      </p:sp>
      <p:sp>
        <p:nvSpPr>
          <p:cNvPr id="117" name="Flussdiagramm: Prozess 116"/>
          <p:cNvSpPr/>
          <p:nvPr/>
        </p:nvSpPr>
        <p:spPr>
          <a:xfrm>
            <a:off x="4896000" y="5040000"/>
            <a:ext cx="6119280" cy="5389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GB" sz="1500" b="0" strike="noStrike" spc="-1">
                <a:solidFill>
                  <a:srgbClr val="000000"/>
                </a:solidFill>
                <a:latin typeface="Arial"/>
              </a:rPr>
              <a:t>Extract values from td in tr elements for column values into dictionary</a:t>
            </a:r>
          </a:p>
        </p:txBody>
      </p:sp>
      <p:sp>
        <p:nvSpPr>
          <p:cNvPr id="118" name="Flussdiagramm: Prozess 117"/>
          <p:cNvSpPr/>
          <p:nvPr/>
        </p:nvSpPr>
        <p:spPr>
          <a:xfrm>
            <a:off x="4896000" y="5868000"/>
            <a:ext cx="6119280" cy="5389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GB" sz="1500" b="0" strike="noStrike" spc="-1">
                <a:solidFill>
                  <a:srgbClr val="000000"/>
                </a:solidFill>
                <a:latin typeface="Arial"/>
              </a:rPr>
              <a:t>Convert dictionary into DataFrame</a:t>
            </a:r>
          </a:p>
        </p:txBody>
      </p:sp>
      <p:sp>
        <p:nvSpPr>
          <p:cNvPr id="119" name="Gerader Verbinder 118"/>
          <p:cNvSpPr/>
          <p:nvPr/>
        </p:nvSpPr>
        <p:spPr>
          <a:xfrm>
            <a:off x="8280000" y="2340000"/>
            <a:ext cx="360" cy="288360"/>
          </a:xfrm>
          <a:prstGeom prst="line">
            <a:avLst/>
          </a:prstGeom>
          <a:ln w="0"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Gerader Verbinder 119"/>
          <p:cNvSpPr/>
          <p:nvPr/>
        </p:nvSpPr>
        <p:spPr>
          <a:xfrm>
            <a:off x="8280000" y="3168000"/>
            <a:ext cx="360" cy="252360"/>
          </a:xfrm>
          <a:prstGeom prst="line">
            <a:avLst/>
          </a:prstGeom>
          <a:ln w="0"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Gerader Verbinder 120"/>
          <p:cNvSpPr/>
          <p:nvPr/>
        </p:nvSpPr>
        <p:spPr>
          <a:xfrm>
            <a:off x="8316000" y="3960000"/>
            <a:ext cx="360" cy="252360"/>
          </a:xfrm>
          <a:prstGeom prst="line">
            <a:avLst/>
          </a:prstGeom>
          <a:ln w="0"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Gerader Verbinder 121"/>
          <p:cNvSpPr/>
          <p:nvPr/>
        </p:nvSpPr>
        <p:spPr>
          <a:xfrm>
            <a:off x="8316000" y="4752000"/>
            <a:ext cx="360" cy="288000"/>
          </a:xfrm>
          <a:prstGeom prst="line">
            <a:avLst/>
          </a:prstGeom>
          <a:ln w="0"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Gerader Verbinder 122"/>
          <p:cNvSpPr/>
          <p:nvPr/>
        </p:nvSpPr>
        <p:spPr>
          <a:xfrm>
            <a:off x="8352000" y="5579640"/>
            <a:ext cx="360" cy="288360"/>
          </a:xfrm>
          <a:prstGeom prst="line">
            <a:avLst/>
          </a:prstGeom>
          <a:ln w="0"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A9F43113-901D-4E77-9F21-4C4984FA90D8}" type="slidenum">
              <a:rPr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1875</Words>
  <Application>Microsoft Office PowerPoint</Application>
  <PresentationFormat>Breitbild</PresentationFormat>
  <Paragraphs>256</Paragraphs>
  <Slides>48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13</vt:i4>
      </vt:variant>
      <vt:variant>
        <vt:lpstr>Folientitel</vt:lpstr>
      </vt:variant>
      <vt:variant>
        <vt:i4>48</vt:i4>
      </vt:variant>
    </vt:vector>
  </HeadingPairs>
  <TitlesOfParts>
    <vt:vector size="67" baseType="lpstr">
      <vt:lpstr>Abadi</vt:lpstr>
      <vt:lpstr>Arial</vt:lpstr>
      <vt:lpstr>Calibri</vt:lpstr>
      <vt:lpstr>Symbol</vt:lpstr>
      <vt:lpstr>Times New Roman</vt:lpstr>
      <vt:lpstr>Wingdings</vt:lpstr>
      <vt:lpstr>Custom Design</vt:lpstr>
      <vt:lpstr>Custom Design</vt:lpstr>
      <vt:lpstr>Custom Design</vt:lpstr>
      <vt:lpstr>Custom Design</vt:lpstr>
      <vt:lpstr>Custom Design</vt:lpstr>
      <vt:lpstr>Custom Design</vt:lpstr>
      <vt:lpstr>Custom Design</vt:lpstr>
      <vt:lpstr>Custom Design</vt:lpstr>
      <vt:lpstr>Custom Design</vt:lpstr>
      <vt:lpstr>Custom Design</vt:lpstr>
      <vt:lpstr>Custom Design</vt:lpstr>
      <vt:lpstr>Custom Design</vt:lpstr>
      <vt:lpstr>Custom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subject/>
  <dc:creator>YAN Luo</dc:creator>
  <dc:description/>
  <cp:lastModifiedBy>Sophia Keil</cp:lastModifiedBy>
  <cp:revision>419</cp:revision>
  <dcterms:created xsi:type="dcterms:W3CDTF">2021-04-29T18:58:34Z</dcterms:created>
  <dcterms:modified xsi:type="dcterms:W3CDTF">2024-08-18T16:20:44Z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Notes">
    <vt:i4>4</vt:i4>
  </property>
  <property fmtid="{D5CDD505-2E9C-101B-9397-08002B2CF9AE}" pid="4" name="PresentationFormat">
    <vt:lpwstr>Widescreen</vt:lpwstr>
  </property>
  <property fmtid="{D5CDD505-2E9C-101B-9397-08002B2CF9AE}" pid="5" name="Slides">
    <vt:i4>47</vt:i4>
  </property>
</Properties>
</file>